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72" r:id="rId3"/>
  </p:sldMasterIdLst>
  <p:notesMasterIdLst>
    <p:notesMasterId r:id="rId33"/>
  </p:notesMasterIdLst>
  <p:sldIdLst>
    <p:sldId id="256" r:id="rId4"/>
    <p:sldId id="273" r:id="rId5"/>
    <p:sldId id="258" r:id="rId6"/>
    <p:sldId id="259" r:id="rId7"/>
    <p:sldId id="263" r:id="rId8"/>
    <p:sldId id="266" r:id="rId9"/>
    <p:sldId id="272" r:id="rId10"/>
    <p:sldId id="274" r:id="rId11"/>
    <p:sldId id="268" r:id="rId12"/>
    <p:sldId id="269" r:id="rId13"/>
    <p:sldId id="271" r:id="rId14"/>
    <p:sldId id="277" r:id="rId15"/>
    <p:sldId id="278" r:id="rId16"/>
    <p:sldId id="279" r:id="rId17"/>
    <p:sldId id="281" r:id="rId18"/>
    <p:sldId id="282" r:id="rId19"/>
    <p:sldId id="283" r:id="rId20"/>
    <p:sldId id="284" r:id="rId21"/>
    <p:sldId id="285" r:id="rId22"/>
    <p:sldId id="286" r:id="rId23"/>
    <p:sldId id="287" r:id="rId24"/>
    <p:sldId id="290" r:id="rId25"/>
    <p:sldId id="291" r:id="rId26"/>
    <p:sldId id="292" r:id="rId27"/>
    <p:sldId id="296" r:id="rId28"/>
    <p:sldId id="297" r:id="rId29"/>
    <p:sldId id="294" r:id="rId30"/>
    <p:sldId id="298" r:id="rId31"/>
    <p:sldId id="299" r:id="rId3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912" autoAdjust="0"/>
    <p:restoredTop sz="94660"/>
  </p:normalViewPr>
  <p:slideViewPr>
    <p:cSldViewPr>
      <p:cViewPr>
        <p:scale>
          <a:sx n="91" d="100"/>
          <a:sy n="91" d="100"/>
        </p:scale>
        <p:origin x="-1152" y="10"/>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 Type="http://schemas.openxmlformats.org/officeDocument/2006/relationships/slideMaster" Target="slideMasters/slideMaster3.xml"/><Relationship Id="rId21" Type="http://schemas.openxmlformats.org/officeDocument/2006/relationships/slide" Target="slides/slide18.xml"/><Relationship Id="rId34" Type="http://schemas.openxmlformats.org/officeDocument/2006/relationships/presProps" Target="presProps.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tableStyles" Target="tableStyle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theme" Target="theme/theme1.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5CA7FBE-913C-4BF8-9B3D-2ED23A74E7FB}" type="datetimeFigureOut">
              <a:rPr lang="en-GB" smtClean="0"/>
              <a:t>21/06/2018</a:t>
            </a:fld>
            <a:endParaRPr lang="en-GB"/>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EC5AAD8-272B-47DE-B15B-BDBE3240A327}" type="slidenum">
              <a:rPr lang="en-GB" smtClean="0"/>
              <a:t>‹#›</a:t>
            </a:fld>
            <a:endParaRPr lang="en-GB"/>
          </a:p>
        </p:txBody>
      </p:sp>
    </p:spTree>
    <p:extLst>
      <p:ext uri="{BB962C8B-B14F-4D97-AF65-F5344CB8AC3E}">
        <p14:creationId xmlns:p14="http://schemas.microsoft.com/office/powerpoint/2010/main" val="414036025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6/21/2018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6/21/2018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6/21/2018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E54D9FFC-384E-45F8-B7CA-DCB300AF38B4}" type="datetimeFigureOut">
              <a:rPr lang="en-GB" smtClean="0">
                <a:solidFill>
                  <a:prstClr val="black">
                    <a:tint val="75000"/>
                  </a:prstClr>
                </a:solidFill>
              </a:rPr>
              <a:pPr/>
              <a:t>21/06/2018</a:t>
            </a:fld>
            <a:endParaRPr lang="en-GB"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GB"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041FFAFF-06FE-4F1E-ABBC-32A17E553384}" type="slidenum">
              <a:rPr lang="en-GB" smtClean="0">
                <a:solidFill>
                  <a:prstClr val="black">
                    <a:tint val="75000"/>
                  </a:prstClr>
                </a:solidFill>
              </a:rPr>
              <a:pPr/>
              <a:t>‹#›</a:t>
            </a:fld>
            <a:endParaRPr lang="en-GB" dirty="0">
              <a:solidFill>
                <a:prstClr val="black">
                  <a:tint val="75000"/>
                </a:prstClr>
              </a:solidFill>
            </a:endParaRPr>
          </a:p>
        </p:txBody>
      </p:sp>
      <p:pic>
        <p:nvPicPr>
          <p:cNvPr id="7" name="Picture 4" descr="S:\Plunkett Documents\Inspire\Resources\Ready for Kat\KAT COMPLETE\Branding\Diagram\PF logo_strap_RGB_300.jp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7306929" y="260649"/>
            <a:ext cx="1548963" cy="115212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0246751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lgn="l">
              <a:defRPr sz="3600" b="1">
                <a:solidFill>
                  <a:srgbClr val="6D5560"/>
                </a:solidFill>
                <a:latin typeface="Arial" panose="020B0604020202020204" pitchFamily="34" charset="0"/>
                <a:cs typeface="Arial" panose="020B0604020202020204" pitchFamily="34" charset="0"/>
              </a:defRPr>
            </a:lvl1pPr>
          </a:lstStyle>
          <a:p>
            <a:r>
              <a:rPr lang="en-US" dirty="0"/>
              <a:t>Click to edit Master title style</a:t>
            </a:r>
            <a:endParaRPr lang="en-GB" dirty="0"/>
          </a:p>
        </p:txBody>
      </p:sp>
      <p:sp>
        <p:nvSpPr>
          <p:cNvPr id="3" name="Content Placeholder 2"/>
          <p:cNvSpPr>
            <a:spLocks noGrp="1"/>
          </p:cNvSpPr>
          <p:nvPr>
            <p:ph idx="1"/>
          </p:nvPr>
        </p:nvSpPr>
        <p:spPr/>
        <p:txBody>
          <a:bodyPr/>
          <a:lstStyle>
            <a:lvl1pPr>
              <a:defRPr sz="2700">
                <a:solidFill>
                  <a:srgbClr val="6D5560"/>
                </a:solidFill>
                <a:latin typeface="Arial" panose="020B0604020202020204" pitchFamily="34" charset="0"/>
                <a:cs typeface="Arial" panose="020B0604020202020204" pitchFamily="34" charset="0"/>
              </a:defRPr>
            </a:lvl1pPr>
            <a:lvl2pPr>
              <a:defRPr sz="2400">
                <a:solidFill>
                  <a:srgbClr val="6D5560"/>
                </a:solidFill>
                <a:latin typeface="Arial" panose="020B0604020202020204" pitchFamily="34" charset="0"/>
                <a:cs typeface="Arial" panose="020B0604020202020204" pitchFamily="34" charset="0"/>
              </a:defRPr>
            </a:lvl2pPr>
            <a:lvl3pPr>
              <a:defRPr sz="2000">
                <a:solidFill>
                  <a:srgbClr val="6D5560"/>
                </a:solidFill>
                <a:latin typeface="Arial" panose="020B0604020202020204" pitchFamily="34" charset="0"/>
                <a:cs typeface="Arial" panose="020B0604020202020204" pitchFamily="34" charset="0"/>
              </a:defRPr>
            </a:lvl3pPr>
            <a:lvl4pPr>
              <a:defRPr sz="1800">
                <a:solidFill>
                  <a:srgbClr val="6D5560"/>
                </a:solidFill>
                <a:latin typeface="Arial" panose="020B0604020202020204" pitchFamily="34" charset="0"/>
                <a:cs typeface="Arial" panose="020B0604020202020204" pitchFamily="34" charset="0"/>
              </a:defRPr>
            </a:lvl4pPr>
            <a:lvl5pPr>
              <a:defRPr sz="1600">
                <a:solidFill>
                  <a:srgbClr val="6D5560"/>
                </a:solidFill>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Date Placeholder 3"/>
          <p:cNvSpPr>
            <a:spLocks noGrp="1"/>
          </p:cNvSpPr>
          <p:nvPr>
            <p:ph type="dt" sz="half" idx="10"/>
          </p:nvPr>
        </p:nvSpPr>
        <p:spPr/>
        <p:txBody>
          <a:bodyPr/>
          <a:lstStyle/>
          <a:p>
            <a:fld id="{E54D9FFC-384E-45F8-B7CA-DCB300AF38B4}" type="datetimeFigureOut">
              <a:rPr lang="en-GB" smtClean="0">
                <a:solidFill>
                  <a:prstClr val="black">
                    <a:tint val="75000"/>
                  </a:prstClr>
                </a:solidFill>
              </a:rPr>
              <a:pPr/>
              <a:t>21/06/2018</a:t>
            </a:fld>
            <a:endParaRPr lang="en-GB"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GB"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041FFAFF-06FE-4F1E-ABBC-32A17E553384}" type="slidenum">
              <a:rPr lang="en-GB" smtClean="0">
                <a:solidFill>
                  <a:prstClr val="black">
                    <a:tint val="75000"/>
                  </a:prstClr>
                </a:solidFill>
              </a:rPr>
              <a:pPr/>
              <a:t>‹#›</a:t>
            </a:fld>
            <a:endParaRPr lang="en-GB" dirty="0">
              <a:solidFill>
                <a:prstClr val="black">
                  <a:tint val="75000"/>
                </a:prstClr>
              </a:solidFill>
            </a:endParaRPr>
          </a:p>
        </p:txBody>
      </p:sp>
    </p:spTree>
    <p:extLst>
      <p:ext uri="{BB962C8B-B14F-4D97-AF65-F5344CB8AC3E}">
        <p14:creationId xmlns:p14="http://schemas.microsoft.com/office/powerpoint/2010/main" val="141129479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54D9FFC-384E-45F8-B7CA-DCB300AF38B4}" type="datetimeFigureOut">
              <a:rPr lang="en-GB" smtClean="0">
                <a:solidFill>
                  <a:prstClr val="black">
                    <a:tint val="75000"/>
                  </a:prstClr>
                </a:solidFill>
              </a:rPr>
              <a:pPr/>
              <a:t>21/06/2018</a:t>
            </a:fld>
            <a:endParaRPr lang="en-GB"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GB"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041FFAFF-06FE-4F1E-ABBC-32A17E553384}" type="slidenum">
              <a:rPr lang="en-GB" smtClean="0">
                <a:solidFill>
                  <a:prstClr val="black">
                    <a:tint val="75000"/>
                  </a:prstClr>
                </a:solidFill>
              </a:rPr>
              <a:pPr/>
              <a:t>‹#›</a:t>
            </a:fld>
            <a:endParaRPr lang="en-GB" dirty="0">
              <a:solidFill>
                <a:prstClr val="black">
                  <a:tint val="75000"/>
                </a:prstClr>
              </a:solidFill>
            </a:endParaRPr>
          </a:p>
        </p:txBody>
      </p:sp>
    </p:spTree>
    <p:extLst>
      <p:ext uri="{BB962C8B-B14F-4D97-AF65-F5344CB8AC3E}">
        <p14:creationId xmlns:p14="http://schemas.microsoft.com/office/powerpoint/2010/main" val="248653918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E54D9FFC-384E-45F8-B7CA-DCB300AF38B4}" type="datetimeFigureOut">
              <a:rPr lang="en-GB" smtClean="0">
                <a:solidFill>
                  <a:prstClr val="black">
                    <a:tint val="75000"/>
                  </a:prstClr>
                </a:solidFill>
              </a:rPr>
              <a:pPr/>
              <a:t>21/06/2018</a:t>
            </a:fld>
            <a:endParaRPr lang="en-GB"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GB"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041FFAFF-06FE-4F1E-ABBC-32A17E553384}" type="slidenum">
              <a:rPr lang="en-GB" smtClean="0">
                <a:solidFill>
                  <a:prstClr val="black">
                    <a:tint val="75000"/>
                  </a:prstClr>
                </a:solidFill>
              </a:rPr>
              <a:pPr/>
              <a:t>‹#›</a:t>
            </a:fld>
            <a:endParaRPr lang="en-GB" dirty="0">
              <a:solidFill>
                <a:prstClr val="black">
                  <a:tint val="75000"/>
                </a:prstClr>
              </a:solidFill>
            </a:endParaRPr>
          </a:p>
        </p:txBody>
      </p:sp>
    </p:spTree>
    <p:extLst>
      <p:ext uri="{BB962C8B-B14F-4D97-AF65-F5344CB8AC3E}">
        <p14:creationId xmlns:p14="http://schemas.microsoft.com/office/powerpoint/2010/main" val="254482946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E54D9FFC-384E-45F8-B7CA-DCB300AF38B4}" type="datetimeFigureOut">
              <a:rPr lang="en-GB" smtClean="0">
                <a:solidFill>
                  <a:prstClr val="black">
                    <a:tint val="75000"/>
                  </a:prstClr>
                </a:solidFill>
              </a:rPr>
              <a:pPr/>
              <a:t>21/06/2018</a:t>
            </a:fld>
            <a:endParaRPr lang="en-GB" dirty="0">
              <a:solidFill>
                <a:prstClr val="black">
                  <a:tint val="75000"/>
                </a:prstClr>
              </a:solidFill>
            </a:endParaRPr>
          </a:p>
        </p:txBody>
      </p:sp>
      <p:sp>
        <p:nvSpPr>
          <p:cNvPr id="8" name="Footer Placeholder 7"/>
          <p:cNvSpPr>
            <a:spLocks noGrp="1"/>
          </p:cNvSpPr>
          <p:nvPr>
            <p:ph type="ftr" sz="quarter" idx="11"/>
          </p:nvPr>
        </p:nvSpPr>
        <p:spPr/>
        <p:txBody>
          <a:bodyPr/>
          <a:lstStyle/>
          <a:p>
            <a:endParaRPr lang="en-GB" dirty="0">
              <a:solidFill>
                <a:prstClr val="black">
                  <a:tint val="75000"/>
                </a:prstClr>
              </a:solidFill>
            </a:endParaRPr>
          </a:p>
        </p:txBody>
      </p:sp>
      <p:sp>
        <p:nvSpPr>
          <p:cNvPr id="9" name="Slide Number Placeholder 8"/>
          <p:cNvSpPr>
            <a:spLocks noGrp="1"/>
          </p:cNvSpPr>
          <p:nvPr>
            <p:ph type="sldNum" sz="quarter" idx="12"/>
          </p:nvPr>
        </p:nvSpPr>
        <p:spPr/>
        <p:txBody>
          <a:bodyPr/>
          <a:lstStyle/>
          <a:p>
            <a:fld id="{041FFAFF-06FE-4F1E-ABBC-32A17E553384}" type="slidenum">
              <a:rPr lang="en-GB" smtClean="0">
                <a:solidFill>
                  <a:prstClr val="black">
                    <a:tint val="75000"/>
                  </a:prstClr>
                </a:solidFill>
              </a:rPr>
              <a:pPr/>
              <a:t>‹#›</a:t>
            </a:fld>
            <a:endParaRPr lang="en-GB" dirty="0">
              <a:solidFill>
                <a:prstClr val="black">
                  <a:tint val="75000"/>
                </a:prstClr>
              </a:solidFill>
            </a:endParaRPr>
          </a:p>
        </p:txBody>
      </p:sp>
    </p:spTree>
    <p:extLst>
      <p:ext uri="{BB962C8B-B14F-4D97-AF65-F5344CB8AC3E}">
        <p14:creationId xmlns:p14="http://schemas.microsoft.com/office/powerpoint/2010/main" val="373425660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E54D9FFC-384E-45F8-B7CA-DCB300AF38B4}" type="datetimeFigureOut">
              <a:rPr lang="en-GB" smtClean="0">
                <a:solidFill>
                  <a:prstClr val="black">
                    <a:tint val="75000"/>
                  </a:prstClr>
                </a:solidFill>
              </a:rPr>
              <a:pPr/>
              <a:t>21/06/2018</a:t>
            </a:fld>
            <a:endParaRPr lang="en-GB" dirty="0">
              <a:solidFill>
                <a:prstClr val="black">
                  <a:tint val="75000"/>
                </a:prstClr>
              </a:solidFill>
            </a:endParaRPr>
          </a:p>
        </p:txBody>
      </p:sp>
      <p:sp>
        <p:nvSpPr>
          <p:cNvPr id="4" name="Footer Placeholder 3"/>
          <p:cNvSpPr>
            <a:spLocks noGrp="1"/>
          </p:cNvSpPr>
          <p:nvPr>
            <p:ph type="ftr" sz="quarter" idx="11"/>
          </p:nvPr>
        </p:nvSpPr>
        <p:spPr/>
        <p:txBody>
          <a:bodyPr/>
          <a:lstStyle/>
          <a:p>
            <a:endParaRPr lang="en-GB"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041FFAFF-06FE-4F1E-ABBC-32A17E553384}" type="slidenum">
              <a:rPr lang="en-GB" smtClean="0">
                <a:solidFill>
                  <a:prstClr val="black">
                    <a:tint val="75000"/>
                  </a:prstClr>
                </a:solidFill>
              </a:rPr>
              <a:pPr/>
              <a:t>‹#›</a:t>
            </a:fld>
            <a:endParaRPr lang="en-GB" dirty="0">
              <a:solidFill>
                <a:prstClr val="black">
                  <a:tint val="75000"/>
                </a:prstClr>
              </a:solidFill>
            </a:endParaRPr>
          </a:p>
        </p:txBody>
      </p:sp>
    </p:spTree>
    <p:extLst>
      <p:ext uri="{BB962C8B-B14F-4D97-AF65-F5344CB8AC3E}">
        <p14:creationId xmlns:p14="http://schemas.microsoft.com/office/powerpoint/2010/main" val="382657578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54D9FFC-384E-45F8-B7CA-DCB300AF38B4}" type="datetimeFigureOut">
              <a:rPr lang="en-GB" smtClean="0">
                <a:solidFill>
                  <a:prstClr val="black">
                    <a:tint val="75000"/>
                  </a:prstClr>
                </a:solidFill>
              </a:rPr>
              <a:pPr/>
              <a:t>21/06/2018</a:t>
            </a:fld>
            <a:endParaRPr lang="en-GB" dirty="0">
              <a:solidFill>
                <a:prstClr val="black">
                  <a:tint val="75000"/>
                </a:prstClr>
              </a:solidFill>
            </a:endParaRPr>
          </a:p>
        </p:txBody>
      </p:sp>
      <p:sp>
        <p:nvSpPr>
          <p:cNvPr id="3" name="Footer Placeholder 2"/>
          <p:cNvSpPr>
            <a:spLocks noGrp="1"/>
          </p:cNvSpPr>
          <p:nvPr>
            <p:ph type="ftr" sz="quarter" idx="11"/>
          </p:nvPr>
        </p:nvSpPr>
        <p:spPr/>
        <p:txBody>
          <a:bodyPr/>
          <a:lstStyle/>
          <a:p>
            <a:endParaRPr lang="en-GB" dirty="0">
              <a:solidFill>
                <a:prstClr val="black">
                  <a:tint val="75000"/>
                </a:prstClr>
              </a:solidFill>
            </a:endParaRPr>
          </a:p>
        </p:txBody>
      </p:sp>
      <p:sp>
        <p:nvSpPr>
          <p:cNvPr id="4" name="Slide Number Placeholder 3"/>
          <p:cNvSpPr>
            <a:spLocks noGrp="1"/>
          </p:cNvSpPr>
          <p:nvPr>
            <p:ph type="sldNum" sz="quarter" idx="12"/>
          </p:nvPr>
        </p:nvSpPr>
        <p:spPr/>
        <p:txBody>
          <a:bodyPr/>
          <a:lstStyle/>
          <a:p>
            <a:fld id="{041FFAFF-06FE-4F1E-ABBC-32A17E553384}" type="slidenum">
              <a:rPr lang="en-GB" smtClean="0">
                <a:solidFill>
                  <a:prstClr val="black">
                    <a:tint val="75000"/>
                  </a:prstClr>
                </a:solidFill>
              </a:rPr>
              <a:pPr/>
              <a:t>‹#›</a:t>
            </a:fld>
            <a:endParaRPr lang="en-GB" dirty="0">
              <a:solidFill>
                <a:prstClr val="black">
                  <a:tint val="75000"/>
                </a:prstClr>
              </a:solidFill>
            </a:endParaRPr>
          </a:p>
        </p:txBody>
      </p:sp>
    </p:spTree>
    <p:extLst>
      <p:ext uri="{BB962C8B-B14F-4D97-AF65-F5344CB8AC3E}">
        <p14:creationId xmlns:p14="http://schemas.microsoft.com/office/powerpoint/2010/main" val="148593440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54D9FFC-384E-45F8-B7CA-DCB300AF38B4}" type="datetimeFigureOut">
              <a:rPr lang="en-GB" smtClean="0">
                <a:solidFill>
                  <a:prstClr val="black">
                    <a:tint val="75000"/>
                  </a:prstClr>
                </a:solidFill>
              </a:rPr>
              <a:pPr/>
              <a:t>21/06/2018</a:t>
            </a:fld>
            <a:endParaRPr lang="en-GB"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GB"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041FFAFF-06FE-4F1E-ABBC-32A17E553384}" type="slidenum">
              <a:rPr lang="en-GB" smtClean="0">
                <a:solidFill>
                  <a:prstClr val="black">
                    <a:tint val="75000"/>
                  </a:prstClr>
                </a:solidFill>
              </a:rPr>
              <a:pPr/>
              <a:t>‹#›</a:t>
            </a:fld>
            <a:endParaRPr lang="en-GB" dirty="0">
              <a:solidFill>
                <a:prstClr val="black">
                  <a:tint val="75000"/>
                </a:prstClr>
              </a:solidFill>
            </a:endParaRPr>
          </a:p>
        </p:txBody>
      </p:sp>
    </p:spTree>
    <p:extLst>
      <p:ext uri="{BB962C8B-B14F-4D97-AF65-F5344CB8AC3E}">
        <p14:creationId xmlns:p14="http://schemas.microsoft.com/office/powerpoint/2010/main" val="413736755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6/21/2018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54D9FFC-384E-45F8-B7CA-DCB300AF38B4}" type="datetimeFigureOut">
              <a:rPr lang="en-GB" smtClean="0">
                <a:solidFill>
                  <a:prstClr val="black">
                    <a:tint val="75000"/>
                  </a:prstClr>
                </a:solidFill>
              </a:rPr>
              <a:pPr/>
              <a:t>21/06/2018</a:t>
            </a:fld>
            <a:endParaRPr lang="en-GB"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GB"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041FFAFF-06FE-4F1E-ABBC-32A17E553384}" type="slidenum">
              <a:rPr lang="en-GB" smtClean="0">
                <a:solidFill>
                  <a:prstClr val="black">
                    <a:tint val="75000"/>
                  </a:prstClr>
                </a:solidFill>
              </a:rPr>
              <a:pPr/>
              <a:t>‹#›</a:t>
            </a:fld>
            <a:endParaRPr lang="en-GB" dirty="0">
              <a:solidFill>
                <a:prstClr val="black">
                  <a:tint val="75000"/>
                </a:prstClr>
              </a:solidFill>
            </a:endParaRPr>
          </a:p>
        </p:txBody>
      </p:sp>
    </p:spTree>
    <p:extLst>
      <p:ext uri="{BB962C8B-B14F-4D97-AF65-F5344CB8AC3E}">
        <p14:creationId xmlns:p14="http://schemas.microsoft.com/office/powerpoint/2010/main" val="257751868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E54D9FFC-384E-45F8-B7CA-DCB300AF38B4}" type="datetimeFigureOut">
              <a:rPr lang="en-GB" smtClean="0">
                <a:solidFill>
                  <a:prstClr val="black">
                    <a:tint val="75000"/>
                  </a:prstClr>
                </a:solidFill>
              </a:rPr>
              <a:pPr/>
              <a:t>21/06/2018</a:t>
            </a:fld>
            <a:endParaRPr lang="en-GB"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GB"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041FFAFF-06FE-4F1E-ABBC-32A17E553384}" type="slidenum">
              <a:rPr lang="en-GB" smtClean="0">
                <a:solidFill>
                  <a:prstClr val="black">
                    <a:tint val="75000"/>
                  </a:prstClr>
                </a:solidFill>
              </a:rPr>
              <a:pPr/>
              <a:t>‹#›</a:t>
            </a:fld>
            <a:endParaRPr lang="en-GB" dirty="0">
              <a:solidFill>
                <a:prstClr val="black">
                  <a:tint val="75000"/>
                </a:prstClr>
              </a:solidFill>
            </a:endParaRPr>
          </a:p>
        </p:txBody>
      </p:sp>
    </p:spTree>
    <p:extLst>
      <p:ext uri="{BB962C8B-B14F-4D97-AF65-F5344CB8AC3E}">
        <p14:creationId xmlns:p14="http://schemas.microsoft.com/office/powerpoint/2010/main" val="99925961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E54D9FFC-384E-45F8-B7CA-DCB300AF38B4}" type="datetimeFigureOut">
              <a:rPr lang="en-GB" smtClean="0">
                <a:solidFill>
                  <a:prstClr val="black">
                    <a:tint val="75000"/>
                  </a:prstClr>
                </a:solidFill>
              </a:rPr>
              <a:pPr/>
              <a:t>21/06/2018</a:t>
            </a:fld>
            <a:endParaRPr lang="en-GB"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GB"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041FFAFF-06FE-4F1E-ABBC-32A17E553384}" type="slidenum">
              <a:rPr lang="en-GB" smtClean="0">
                <a:solidFill>
                  <a:prstClr val="black">
                    <a:tint val="75000"/>
                  </a:prstClr>
                </a:solidFill>
              </a:rPr>
              <a:pPr/>
              <a:t>‹#›</a:t>
            </a:fld>
            <a:endParaRPr lang="en-GB" dirty="0">
              <a:solidFill>
                <a:prstClr val="black">
                  <a:tint val="75000"/>
                </a:prstClr>
              </a:solidFill>
            </a:endParaRPr>
          </a:p>
        </p:txBody>
      </p:sp>
    </p:spTree>
    <p:extLst>
      <p:ext uri="{BB962C8B-B14F-4D97-AF65-F5344CB8AC3E}">
        <p14:creationId xmlns:p14="http://schemas.microsoft.com/office/powerpoint/2010/main" val="76634979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E54D9FFC-384E-45F8-B7CA-DCB300AF38B4}" type="datetimeFigureOut">
              <a:rPr lang="en-GB" smtClean="0">
                <a:solidFill>
                  <a:prstClr val="black">
                    <a:tint val="75000"/>
                  </a:prstClr>
                </a:solidFill>
              </a:rPr>
              <a:pPr/>
              <a:t>21/06/2018</a:t>
            </a:fld>
            <a:endParaRPr lang="en-GB"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GB"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041FFAFF-06FE-4F1E-ABBC-32A17E553384}" type="slidenum">
              <a:rPr lang="en-GB" smtClean="0">
                <a:solidFill>
                  <a:prstClr val="black">
                    <a:tint val="75000"/>
                  </a:prstClr>
                </a:solidFill>
              </a:rPr>
              <a:pPr/>
              <a:t>‹#›</a:t>
            </a:fld>
            <a:endParaRPr lang="en-GB" dirty="0">
              <a:solidFill>
                <a:prstClr val="black">
                  <a:tint val="75000"/>
                </a:prstClr>
              </a:solidFill>
            </a:endParaRPr>
          </a:p>
        </p:txBody>
      </p:sp>
      <p:pic>
        <p:nvPicPr>
          <p:cNvPr id="7" name="Picture 4" descr="S:\Plunkett Documents\Inspire\Resources\Ready for Kat\KAT COMPLETE\Branding\Diagram\PF logo_strap_RGB_300.jp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7306929" y="260649"/>
            <a:ext cx="1548963" cy="115212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5922842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lgn="l">
              <a:defRPr sz="3600" b="1">
                <a:solidFill>
                  <a:srgbClr val="6D5560"/>
                </a:solidFill>
                <a:latin typeface="Arial" panose="020B0604020202020204" pitchFamily="34" charset="0"/>
                <a:cs typeface="Arial" panose="020B0604020202020204" pitchFamily="34" charset="0"/>
              </a:defRPr>
            </a:lvl1pPr>
          </a:lstStyle>
          <a:p>
            <a:r>
              <a:rPr lang="en-US" dirty="0"/>
              <a:t>Click to edit Master title style</a:t>
            </a:r>
            <a:endParaRPr lang="en-GB" dirty="0"/>
          </a:p>
        </p:txBody>
      </p:sp>
      <p:sp>
        <p:nvSpPr>
          <p:cNvPr id="3" name="Content Placeholder 2"/>
          <p:cNvSpPr>
            <a:spLocks noGrp="1"/>
          </p:cNvSpPr>
          <p:nvPr>
            <p:ph idx="1"/>
          </p:nvPr>
        </p:nvSpPr>
        <p:spPr/>
        <p:txBody>
          <a:bodyPr/>
          <a:lstStyle>
            <a:lvl1pPr>
              <a:defRPr sz="2700">
                <a:solidFill>
                  <a:srgbClr val="6D5560"/>
                </a:solidFill>
                <a:latin typeface="Arial" panose="020B0604020202020204" pitchFamily="34" charset="0"/>
                <a:cs typeface="Arial" panose="020B0604020202020204" pitchFamily="34" charset="0"/>
              </a:defRPr>
            </a:lvl1pPr>
            <a:lvl2pPr>
              <a:defRPr sz="2400">
                <a:solidFill>
                  <a:srgbClr val="6D5560"/>
                </a:solidFill>
                <a:latin typeface="Arial" panose="020B0604020202020204" pitchFamily="34" charset="0"/>
                <a:cs typeface="Arial" panose="020B0604020202020204" pitchFamily="34" charset="0"/>
              </a:defRPr>
            </a:lvl2pPr>
            <a:lvl3pPr>
              <a:defRPr sz="2000">
                <a:solidFill>
                  <a:srgbClr val="6D5560"/>
                </a:solidFill>
                <a:latin typeface="Arial" panose="020B0604020202020204" pitchFamily="34" charset="0"/>
                <a:cs typeface="Arial" panose="020B0604020202020204" pitchFamily="34" charset="0"/>
              </a:defRPr>
            </a:lvl3pPr>
            <a:lvl4pPr>
              <a:defRPr sz="1800">
                <a:solidFill>
                  <a:srgbClr val="6D5560"/>
                </a:solidFill>
                <a:latin typeface="Arial" panose="020B0604020202020204" pitchFamily="34" charset="0"/>
                <a:cs typeface="Arial" panose="020B0604020202020204" pitchFamily="34" charset="0"/>
              </a:defRPr>
            </a:lvl4pPr>
            <a:lvl5pPr>
              <a:defRPr sz="1600">
                <a:solidFill>
                  <a:srgbClr val="6D5560"/>
                </a:solidFill>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Date Placeholder 3"/>
          <p:cNvSpPr>
            <a:spLocks noGrp="1"/>
          </p:cNvSpPr>
          <p:nvPr>
            <p:ph type="dt" sz="half" idx="10"/>
          </p:nvPr>
        </p:nvSpPr>
        <p:spPr/>
        <p:txBody>
          <a:bodyPr/>
          <a:lstStyle/>
          <a:p>
            <a:fld id="{E54D9FFC-384E-45F8-B7CA-DCB300AF38B4}" type="datetimeFigureOut">
              <a:rPr lang="en-GB" smtClean="0">
                <a:solidFill>
                  <a:prstClr val="black">
                    <a:tint val="75000"/>
                  </a:prstClr>
                </a:solidFill>
              </a:rPr>
              <a:pPr/>
              <a:t>21/06/2018</a:t>
            </a:fld>
            <a:endParaRPr lang="en-GB"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GB"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041FFAFF-06FE-4F1E-ABBC-32A17E553384}" type="slidenum">
              <a:rPr lang="en-GB" smtClean="0">
                <a:solidFill>
                  <a:prstClr val="black">
                    <a:tint val="75000"/>
                  </a:prstClr>
                </a:solidFill>
              </a:rPr>
              <a:pPr/>
              <a:t>‹#›</a:t>
            </a:fld>
            <a:endParaRPr lang="en-GB" dirty="0">
              <a:solidFill>
                <a:prstClr val="black">
                  <a:tint val="75000"/>
                </a:prstClr>
              </a:solidFill>
            </a:endParaRPr>
          </a:p>
        </p:txBody>
      </p:sp>
    </p:spTree>
    <p:extLst>
      <p:ext uri="{BB962C8B-B14F-4D97-AF65-F5344CB8AC3E}">
        <p14:creationId xmlns:p14="http://schemas.microsoft.com/office/powerpoint/2010/main" val="372211784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54D9FFC-384E-45F8-B7CA-DCB300AF38B4}" type="datetimeFigureOut">
              <a:rPr lang="en-GB" smtClean="0">
                <a:solidFill>
                  <a:prstClr val="black">
                    <a:tint val="75000"/>
                  </a:prstClr>
                </a:solidFill>
              </a:rPr>
              <a:pPr/>
              <a:t>21/06/2018</a:t>
            </a:fld>
            <a:endParaRPr lang="en-GB"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GB"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041FFAFF-06FE-4F1E-ABBC-32A17E553384}" type="slidenum">
              <a:rPr lang="en-GB" smtClean="0">
                <a:solidFill>
                  <a:prstClr val="black">
                    <a:tint val="75000"/>
                  </a:prstClr>
                </a:solidFill>
              </a:rPr>
              <a:pPr/>
              <a:t>‹#›</a:t>
            </a:fld>
            <a:endParaRPr lang="en-GB" dirty="0">
              <a:solidFill>
                <a:prstClr val="black">
                  <a:tint val="75000"/>
                </a:prstClr>
              </a:solidFill>
            </a:endParaRPr>
          </a:p>
        </p:txBody>
      </p:sp>
    </p:spTree>
    <p:extLst>
      <p:ext uri="{BB962C8B-B14F-4D97-AF65-F5344CB8AC3E}">
        <p14:creationId xmlns:p14="http://schemas.microsoft.com/office/powerpoint/2010/main" val="345580601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E54D9FFC-384E-45F8-B7CA-DCB300AF38B4}" type="datetimeFigureOut">
              <a:rPr lang="en-GB" smtClean="0">
                <a:solidFill>
                  <a:prstClr val="black">
                    <a:tint val="75000"/>
                  </a:prstClr>
                </a:solidFill>
              </a:rPr>
              <a:pPr/>
              <a:t>21/06/2018</a:t>
            </a:fld>
            <a:endParaRPr lang="en-GB"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GB"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041FFAFF-06FE-4F1E-ABBC-32A17E553384}" type="slidenum">
              <a:rPr lang="en-GB" smtClean="0">
                <a:solidFill>
                  <a:prstClr val="black">
                    <a:tint val="75000"/>
                  </a:prstClr>
                </a:solidFill>
              </a:rPr>
              <a:pPr/>
              <a:t>‹#›</a:t>
            </a:fld>
            <a:endParaRPr lang="en-GB" dirty="0">
              <a:solidFill>
                <a:prstClr val="black">
                  <a:tint val="75000"/>
                </a:prstClr>
              </a:solidFill>
            </a:endParaRPr>
          </a:p>
        </p:txBody>
      </p:sp>
    </p:spTree>
    <p:extLst>
      <p:ext uri="{BB962C8B-B14F-4D97-AF65-F5344CB8AC3E}">
        <p14:creationId xmlns:p14="http://schemas.microsoft.com/office/powerpoint/2010/main" val="227831358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E54D9FFC-384E-45F8-B7CA-DCB300AF38B4}" type="datetimeFigureOut">
              <a:rPr lang="en-GB" smtClean="0">
                <a:solidFill>
                  <a:prstClr val="black">
                    <a:tint val="75000"/>
                  </a:prstClr>
                </a:solidFill>
              </a:rPr>
              <a:pPr/>
              <a:t>21/06/2018</a:t>
            </a:fld>
            <a:endParaRPr lang="en-GB" dirty="0">
              <a:solidFill>
                <a:prstClr val="black">
                  <a:tint val="75000"/>
                </a:prstClr>
              </a:solidFill>
            </a:endParaRPr>
          </a:p>
        </p:txBody>
      </p:sp>
      <p:sp>
        <p:nvSpPr>
          <p:cNvPr id="8" name="Footer Placeholder 7"/>
          <p:cNvSpPr>
            <a:spLocks noGrp="1"/>
          </p:cNvSpPr>
          <p:nvPr>
            <p:ph type="ftr" sz="quarter" idx="11"/>
          </p:nvPr>
        </p:nvSpPr>
        <p:spPr/>
        <p:txBody>
          <a:bodyPr/>
          <a:lstStyle/>
          <a:p>
            <a:endParaRPr lang="en-GB" dirty="0">
              <a:solidFill>
                <a:prstClr val="black">
                  <a:tint val="75000"/>
                </a:prstClr>
              </a:solidFill>
            </a:endParaRPr>
          </a:p>
        </p:txBody>
      </p:sp>
      <p:sp>
        <p:nvSpPr>
          <p:cNvPr id="9" name="Slide Number Placeholder 8"/>
          <p:cNvSpPr>
            <a:spLocks noGrp="1"/>
          </p:cNvSpPr>
          <p:nvPr>
            <p:ph type="sldNum" sz="quarter" idx="12"/>
          </p:nvPr>
        </p:nvSpPr>
        <p:spPr/>
        <p:txBody>
          <a:bodyPr/>
          <a:lstStyle/>
          <a:p>
            <a:fld id="{041FFAFF-06FE-4F1E-ABBC-32A17E553384}" type="slidenum">
              <a:rPr lang="en-GB" smtClean="0">
                <a:solidFill>
                  <a:prstClr val="black">
                    <a:tint val="75000"/>
                  </a:prstClr>
                </a:solidFill>
              </a:rPr>
              <a:pPr/>
              <a:t>‹#›</a:t>
            </a:fld>
            <a:endParaRPr lang="en-GB" dirty="0">
              <a:solidFill>
                <a:prstClr val="black">
                  <a:tint val="75000"/>
                </a:prstClr>
              </a:solidFill>
            </a:endParaRPr>
          </a:p>
        </p:txBody>
      </p:sp>
    </p:spTree>
    <p:extLst>
      <p:ext uri="{BB962C8B-B14F-4D97-AF65-F5344CB8AC3E}">
        <p14:creationId xmlns:p14="http://schemas.microsoft.com/office/powerpoint/2010/main" val="311857994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E54D9FFC-384E-45F8-B7CA-DCB300AF38B4}" type="datetimeFigureOut">
              <a:rPr lang="en-GB" smtClean="0">
                <a:solidFill>
                  <a:prstClr val="black">
                    <a:tint val="75000"/>
                  </a:prstClr>
                </a:solidFill>
              </a:rPr>
              <a:pPr/>
              <a:t>21/06/2018</a:t>
            </a:fld>
            <a:endParaRPr lang="en-GB" dirty="0">
              <a:solidFill>
                <a:prstClr val="black">
                  <a:tint val="75000"/>
                </a:prstClr>
              </a:solidFill>
            </a:endParaRPr>
          </a:p>
        </p:txBody>
      </p:sp>
      <p:sp>
        <p:nvSpPr>
          <p:cNvPr id="4" name="Footer Placeholder 3"/>
          <p:cNvSpPr>
            <a:spLocks noGrp="1"/>
          </p:cNvSpPr>
          <p:nvPr>
            <p:ph type="ftr" sz="quarter" idx="11"/>
          </p:nvPr>
        </p:nvSpPr>
        <p:spPr/>
        <p:txBody>
          <a:bodyPr/>
          <a:lstStyle/>
          <a:p>
            <a:endParaRPr lang="en-GB"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041FFAFF-06FE-4F1E-ABBC-32A17E553384}" type="slidenum">
              <a:rPr lang="en-GB" smtClean="0">
                <a:solidFill>
                  <a:prstClr val="black">
                    <a:tint val="75000"/>
                  </a:prstClr>
                </a:solidFill>
              </a:rPr>
              <a:pPr/>
              <a:t>‹#›</a:t>
            </a:fld>
            <a:endParaRPr lang="en-GB" dirty="0">
              <a:solidFill>
                <a:prstClr val="black">
                  <a:tint val="75000"/>
                </a:prstClr>
              </a:solidFill>
            </a:endParaRPr>
          </a:p>
        </p:txBody>
      </p:sp>
    </p:spTree>
    <p:extLst>
      <p:ext uri="{BB962C8B-B14F-4D97-AF65-F5344CB8AC3E}">
        <p14:creationId xmlns:p14="http://schemas.microsoft.com/office/powerpoint/2010/main" val="231462475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54D9FFC-384E-45F8-B7CA-DCB300AF38B4}" type="datetimeFigureOut">
              <a:rPr lang="en-GB" smtClean="0">
                <a:solidFill>
                  <a:prstClr val="black">
                    <a:tint val="75000"/>
                  </a:prstClr>
                </a:solidFill>
              </a:rPr>
              <a:pPr/>
              <a:t>21/06/2018</a:t>
            </a:fld>
            <a:endParaRPr lang="en-GB" dirty="0">
              <a:solidFill>
                <a:prstClr val="black">
                  <a:tint val="75000"/>
                </a:prstClr>
              </a:solidFill>
            </a:endParaRPr>
          </a:p>
        </p:txBody>
      </p:sp>
      <p:sp>
        <p:nvSpPr>
          <p:cNvPr id="3" name="Footer Placeholder 2"/>
          <p:cNvSpPr>
            <a:spLocks noGrp="1"/>
          </p:cNvSpPr>
          <p:nvPr>
            <p:ph type="ftr" sz="quarter" idx="11"/>
          </p:nvPr>
        </p:nvSpPr>
        <p:spPr/>
        <p:txBody>
          <a:bodyPr/>
          <a:lstStyle/>
          <a:p>
            <a:endParaRPr lang="en-GB" dirty="0">
              <a:solidFill>
                <a:prstClr val="black">
                  <a:tint val="75000"/>
                </a:prstClr>
              </a:solidFill>
            </a:endParaRPr>
          </a:p>
        </p:txBody>
      </p:sp>
      <p:sp>
        <p:nvSpPr>
          <p:cNvPr id="4" name="Slide Number Placeholder 3"/>
          <p:cNvSpPr>
            <a:spLocks noGrp="1"/>
          </p:cNvSpPr>
          <p:nvPr>
            <p:ph type="sldNum" sz="quarter" idx="12"/>
          </p:nvPr>
        </p:nvSpPr>
        <p:spPr/>
        <p:txBody>
          <a:bodyPr/>
          <a:lstStyle/>
          <a:p>
            <a:fld id="{041FFAFF-06FE-4F1E-ABBC-32A17E553384}" type="slidenum">
              <a:rPr lang="en-GB" smtClean="0">
                <a:solidFill>
                  <a:prstClr val="black">
                    <a:tint val="75000"/>
                  </a:prstClr>
                </a:solidFill>
              </a:rPr>
              <a:pPr/>
              <a:t>‹#›</a:t>
            </a:fld>
            <a:endParaRPr lang="en-GB" dirty="0">
              <a:solidFill>
                <a:prstClr val="black">
                  <a:tint val="75000"/>
                </a:prstClr>
              </a:solidFill>
            </a:endParaRPr>
          </a:p>
        </p:txBody>
      </p:sp>
    </p:spTree>
    <p:extLst>
      <p:ext uri="{BB962C8B-B14F-4D97-AF65-F5344CB8AC3E}">
        <p14:creationId xmlns:p14="http://schemas.microsoft.com/office/powerpoint/2010/main" val="98637084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6/21/2018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54D9FFC-384E-45F8-B7CA-DCB300AF38B4}" type="datetimeFigureOut">
              <a:rPr lang="en-GB" smtClean="0">
                <a:solidFill>
                  <a:prstClr val="black">
                    <a:tint val="75000"/>
                  </a:prstClr>
                </a:solidFill>
              </a:rPr>
              <a:pPr/>
              <a:t>21/06/2018</a:t>
            </a:fld>
            <a:endParaRPr lang="en-GB"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GB"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041FFAFF-06FE-4F1E-ABBC-32A17E553384}" type="slidenum">
              <a:rPr lang="en-GB" smtClean="0">
                <a:solidFill>
                  <a:prstClr val="black">
                    <a:tint val="75000"/>
                  </a:prstClr>
                </a:solidFill>
              </a:rPr>
              <a:pPr/>
              <a:t>‹#›</a:t>
            </a:fld>
            <a:endParaRPr lang="en-GB" dirty="0">
              <a:solidFill>
                <a:prstClr val="black">
                  <a:tint val="75000"/>
                </a:prstClr>
              </a:solidFill>
            </a:endParaRPr>
          </a:p>
        </p:txBody>
      </p:sp>
    </p:spTree>
    <p:extLst>
      <p:ext uri="{BB962C8B-B14F-4D97-AF65-F5344CB8AC3E}">
        <p14:creationId xmlns:p14="http://schemas.microsoft.com/office/powerpoint/2010/main" val="4222821259"/>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54D9FFC-384E-45F8-B7CA-DCB300AF38B4}" type="datetimeFigureOut">
              <a:rPr lang="en-GB" smtClean="0">
                <a:solidFill>
                  <a:prstClr val="black">
                    <a:tint val="75000"/>
                  </a:prstClr>
                </a:solidFill>
              </a:rPr>
              <a:pPr/>
              <a:t>21/06/2018</a:t>
            </a:fld>
            <a:endParaRPr lang="en-GB"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GB"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041FFAFF-06FE-4F1E-ABBC-32A17E553384}" type="slidenum">
              <a:rPr lang="en-GB" smtClean="0">
                <a:solidFill>
                  <a:prstClr val="black">
                    <a:tint val="75000"/>
                  </a:prstClr>
                </a:solidFill>
              </a:rPr>
              <a:pPr/>
              <a:t>‹#›</a:t>
            </a:fld>
            <a:endParaRPr lang="en-GB" dirty="0">
              <a:solidFill>
                <a:prstClr val="black">
                  <a:tint val="75000"/>
                </a:prstClr>
              </a:solidFill>
            </a:endParaRPr>
          </a:p>
        </p:txBody>
      </p:sp>
    </p:spTree>
    <p:extLst>
      <p:ext uri="{BB962C8B-B14F-4D97-AF65-F5344CB8AC3E}">
        <p14:creationId xmlns:p14="http://schemas.microsoft.com/office/powerpoint/2010/main" val="487258990"/>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E54D9FFC-384E-45F8-B7CA-DCB300AF38B4}" type="datetimeFigureOut">
              <a:rPr lang="en-GB" smtClean="0">
                <a:solidFill>
                  <a:prstClr val="black">
                    <a:tint val="75000"/>
                  </a:prstClr>
                </a:solidFill>
              </a:rPr>
              <a:pPr/>
              <a:t>21/06/2018</a:t>
            </a:fld>
            <a:endParaRPr lang="en-GB"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GB"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041FFAFF-06FE-4F1E-ABBC-32A17E553384}" type="slidenum">
              <a:rPr lang="en-GB" smtClean="0">
                <a:solidFill>
                  <a:prstClr val="black">
                    <a:tint val="75000"/>
                  </a:prstClr>
                </a:solidFill>
              </a:rPr>
              <a:pPr/>
              <a:t>‹#›</a:t>
            </a:fld>
            <a:endParaRPr lang="en-GB" dirty="0">
              <a:solidFill>
                <a:prstClr val="black">
                  <a:tint val="75000"/>
                </a:prstClr>
              </a:solidFill>
            </a:endParaRPr>
          </a:p>
        </p:txBody>
      </p:sp>
    </p:spTree>
    <p:extLst>
      <p:ext uri="{BB962C8B-B14F-4D97-AF65-F5344CB8AC3E}">
        <p14:creationId xmlns:p14="http://schemas.microsoft.com/office/powerpoint/2010/main" val="3111800917"/>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E54D9FFC-384E-45F8-B7CA-DCB300AF38B4}" type="datetimeFigureOut">
              <a:rPr lang="en-GB" smtClean="0">
                <a:solidFill>
                  <a:prstClr val="black">
                    <a:tint val="75000"/>
                  </a:prstClr>
                </a:solidFill>
              </a:rPr>
              <a:pPr/>
              <a:t>21/06/2018</a:t>
            </a:fld>
            <a:endParaRPr lang="en-GB"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GB"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041FFAFF-06FE-4F1E-ABBC-32A17E553384}" type="slidenum">
              <a:rPr lang="en-GB" smtClean="0">
                <a:solidFill>
                  <a:prstClr val="black">
                    <a:tint val="75000"/>
                  </a:prstClr>
                </a:solidFill>
              </a:rPr>
              <a:pPr/>
              <a:t>‹#›</a:t>
            </a:fld>
            <a:endParaRPr lang="en-GB" dirty="0">
              <a:solidFill>
                <a:prstClr val="black">
                  <a:tint val="75000"/>
                </a:prstClr>
              </a:solidFill>
            </a:endParaRPr>
          </a:p>
        </p:txBody>
      </p:sp>
    </p:spTree>
    <p:extLst>
      <p:ext uri="{BB962C8B-B14F-4D97-AF65-F5344CB8AC3E}">
        <p14:creationId xmlns:p14="http://schemas.microsoft.com/office/powerpoint/2010/main" val="332795665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6/21/2018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6/21/2018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6/21/2018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6/21/2018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6/21/2018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6/21/2018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jpe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1.jpe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6/21/2018</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54D9FFC-384E-45F8-B7CA-DCB300AF38B4}" type="datetimeFigureOut">
              <a:rPr lang="en-GB" smtClean="0">
                <a:solidFill>
                  <a:prstClr val="black">
                    <a:tint val="75000"/>
                  </a:prstClr>
                </a:solidFill>
              </a:rPr>
              <a:pPr/>
              <a:t>21/06/2018</a:t>
            </a:fld>
            <a:endParaRPr lang="en-GB" dirty="0">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dirty="0">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41FFAFF-06FE-4F1E-ABBC-32A17E553384}" type="slidenum">
              <a:rPr lang="en-GB" smtClean="0">
                <a:solidFill>
                  <a:prstClr val="black">
                    <a:tint val="75000"/>
                  </a:prstClr>
                </a:solidFill>
              </a:rPr>
              <a:pPr/>
              <a:t>‹#›</a:t>
            </a:fld>
            <a:endParaRPr lang="en-GB" dirty="0">
              <a:solidFill>
                <a:prstClr val="black">
                  <a:tint val="75000"/>
                </a:prstClr>
              </a:solidFill>
            </a:endParaRPr>
          </a:p>
        </p:txBody>
      </p:sp>
      <p:pic>
        <p:nvPicPr>
          <p:cNvPr id="7" name="Picture 4" descr="S:\Plunkett Documents\Inspire\Resources\Ready for Kat\KAT COMPLETE\Branding\Diagram\PF logo_strap_RGB_300.jpg"/>
          <p:cNvPicPr>
            <a:picLocks noChangeAspect="1" noChangeArrowheads="1"/>
          </p:cNvPicPr>
          <p:nvPr userDrawn="1"/>
        </p:nvPicPr>
        <p:blipFill>
          <a:blip r:embed="rId13" cstate="print">
            <a:extLst>
              <a:ext uri="{28A0092B-C50C-407E-A947-70E740481C1C}">
                <a14:useLocalDpi xmlns:a14="http://schemas.microsoft.com/office/drawing/2010/main" val="0"/>
              </a:ext>
            </a:extLst>
          </a:blip>
          <a:srcRect/>
          <a:stretch>
            <a:fillRect/>
          </a:stretch>
        </p:blipFill>
        <p:spPr bwMode="auto">
          <a:xfrm>
            <a:off x="7524328" y="260649"/>
            <a:ext cx="1548963" cy="115212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5730504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54D9FFC-384E-45F8-B7CA-DCB300AF38B4}" type="datetimeFigureOut">
              <a:rPr lang="en-GB" smtClean="0">
                <a:solidFill>
                  <a:prstClr val="black">
                    <a:tint val="75000"/>
                  </a:prstClr>
                </a:solidFill>
              </a:rPr>
              <a:pPr/>
              <a:t>21/06/2018</a:t>
            </a:fld>
            <a:endParaRPr lang="en-GB" dirty="0">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dirty="0">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41FFAFF-06FE-4F1E-ABBC-32A17E553384}" type="slidenum">
              <a:rPr lang="en-GB" smtClean="0">
                <a:solidFill>
                  <a:prstClr val="black">
                    <a:tint val="75000"/>
                  </a:prstClr>
                </a:solidFill>
              </a:rPr>
              <a:pPr/>
              <a:t>‹#›</a:t>
            </a:fld>
            <a:endParaRPr lang="en-GB" dirty="0">
              <a:solidFill>
                <a:prstClr val="black">
                  <a:tint val="75000"/>
                </a:prstClr>
              </a:solidFill>
            </a:endParaRPr>
          </a:p>
        </p:txBody>
      </p:sp>
      <p:pic>
        <p:nvPicPr>
          <p:cNvPr id="7" name="Picture 4" descr="S:\Plunkett Documents\Inspire\Resources\Ready for Kat\KAT COMPLETE\Branding\Diagram\PF logo_strap_RGB_300.jpg"/>
          <p:cNvPicPr>
            <a:picLocks noChangeAspect="1" noChangeArrowheads="1"/>
          </p:cNvPicPr>
          <p:nvPr userDrawn="1"/>
        </p:nvPicPr>
        <p:blipFill>
          <a:blip r:embed="rId13" cstate="print">
            <a:extLst>
              <a:ext uri="{28A0092B-C50C-407E-A947-70E740481C1C}">
                <a14:useLocalDpi xmlns:a14="http://schemas.microsoft.com/office/drawing/2010/main" val="0"/>
              </a:ext>
            </a:extLst>
          </a:blip>
          <a:srcRect/>
          <a:stretch>
            <a:fillRect/>
          </a:stretch>
        </p:blipFill>
        <p:spPr bwMode="auto">
          <a:xfrm>
            <a:off x="7524328" y="260649"/>
            <a:ext cx="1548963" cy="115212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08624232"/>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3.xml"/><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3" Type="http://schemas.openxmlformats.org/officeDocument/2006/relationships/slide" Target="slide10.xml"/><Relationship Id="rId2" Type="http://schemas.openxmlformats.org/officeDocument/2006/relationships/image" Target="../media/image5.png"/><Relationship Id="rId1" Type="http://schemas.openxmlformats.org/officeDocument/2006/relationships/slideLayout" Target="../slideLayouts/slideLayout24.xml"/><Relationship Id="rId4" Type="http://schemas.openxmlformats.org/officeDocument/2006/relationships/image" Target="../media/image5.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2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3.xml"/><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48200" y="2133600"/>
            <a:ext cx="4267200" cy="3886200"/>
          </a:xfrm>
        </p:spPr>
        <p:txBody>
          <a:bodyPr>
            <a:normAutofit fontScale="90000"/>
          </a:bodyPr>
          <a:lstStyle/>
          <a:p>
            <a:r>
              <a:rPr lang="en-GB" sz="4400" dirty="0"/>
              <a:t>Choosing </a:t>
            </a:r>
            <a:r>
              <a:rPr lang="en-GB" sz="4400" dirty="0" smtClean="0"/>
              <a:t>and implementing an </a:t>
            </a:r>
            <a:br>
              <a:rPr lang="en-GB" sz="4400" dirty="0" smtClean="0"/>
            </a:br>
            <a:r>
              <a:rPr lang="en-GB" sz="4400" dirty="0" smtClean="0"/>
              <a:t>operating </a:t>
            </a:r>
            <a:r>
              <a:rPr lang="en-GB" sz="4400" dirty="0"/>
              <a:t>structure </a:t>
            </a:r>
            <a:r>
              <a:rPr lang="en-GB" sz="4400" dirty="0" smtClean="0"/>
              <a:t/>
            </a:r>
            <a:br>
              <a:rPr lang="en-GB" sz="4400" dirty="0" smtClean="0"/>
            </a:br>
            <a:r>
              <a:rPr lang="en-GB" sz="4400" dirty="0" smtClean="0"/>
              <a:t>for </a:t>
            </a:r>
            <a:r>
              <a:rPr lang="en-GB" sz="4400" dirty="0"/>
              <a:t>your </a:t>
            </a:r>
            <a:r>
              <a:rPr lang="en-GB" sz="4400" dirty="0" smtClean="0"/>
              <a:t/>
            </a:r>
            <a:br>
              <a:rPr lang="en-GB" sz="4400" dirty="0" smtClean="0"/>
            </a:br>
            <a:r>
              <a:rPr lang="en-GB" sz="4400" dirty="0" smtClean="0"/>
              <a:t>community pub</a:t>
            </a:r>
            <a:r>
              <a:rPr lang="en-GB" dirty="0"/>
              <a:t/>
            </a:r>
            <a:br>
              <a:rPr lang="en-GB" dirty="0"/>
            </a:br>
            <a:endParaRPr lang="en-GB" dirty="0"/>
          </a:p>
        </p:txBody>
      </p:sp>
      <p:pic>
        <p:nvPicPr>
          <p:cNvPr id="4" name="Content Placeholder 3" descr="S:\Plunkett Documents\Inspire\Resources\Ready for Kat\KAT COMPLETE\Branding\Diagram\03.pn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457200" y="2039002"/>
            <a:ext cx="4119254" cy="3610275"/>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6200" y="228600"/>
            <a:ext cx="1066800" cy="1066800"/>
          </a:xfrm>
          <a:prstGeom prst="rect">
            <a:avLst/>
          </a:prstGeom>
        </p:spPr>
      </p:pic>
      <p:sp>
        <p:nvSpPr>
          <p:cNvPr id="7" name="TextBox 6"/>
          <p:cNvSpPr txBox="1"/>
          <p:nvPr/>
        </p:nvSpPr>
        <p:spPr>
          <a:xfrm>
            <a:off x="1125415" y="729762"/>
            <a:ext cx="4021015" cy="646331"/>
          </a:xfrm>
          <a:prstGeom prst="rect">
            <a:avLst/>
          </a:prstGeom>
          <a:noFill/>
        </p:spPr>
        <p:txBody>
          <a:bodyPr wrap="square" rtlCol="0">
            <a:spAutoFit/>
          </a:bodyPr>
          <a:lstStyle/>
          <a:p>
            <a:r>
              <a:rPr lang="en-GB" sz="3600" b="1" dirty="0" smtClean="0">
                <a:latin typeface="Arial" panose="020B0604020202020204" pitchFamily="34" charset="0"/>
                <a:cs typeface="Arial" panose="020B0604020202020204" pitchFamily="34" charset="0"/>
              </a:rPr>
              <a:t>Mike Hughes</a:t>
            </a:r>
            <a:endParaRPr lang="en-GB" sz="3600" b="1" dirty="0">
              <a:latin typeface="Arial" panose="020B0604020202020204" pitchFamily="34" charset="0"/>
              <a:cs typeface="Arial" panose="020B0604020202020204" pitchFamily="34" charset="0"/>
            </a:endParaRPr>
          </a:p>
        </p:txBody>
      </p:sp>
      <p:pic>
        <p:nvPicPr>
          <p:cNvPr id="102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885295" y="5962710"/>
            <a:ext cx="706437" cy="706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TextBox 8"/>
          <p:cNvSpPr txBox="1"/>
          <p:nvPr/>
        </p:nvSpPr>
        <p:spPr>
          <a:xfrm>
            <a:off x="609600" y="6409733"/>
            <a:ext cx="7244862" cy="276999"/>
          </a:xfrm>
          <a:prstGeom prst="rect">
            <a:avLst/>
          </a:prstGeom>
          <a:noFill/>
        </p:spPr>
        <p:txBody>
          <a:bodyPr wrap="square" rtlCol="0">
            <a:spAutoFit/>
          </a:bodyPr>
          <a:lstStyle/>
          <a:p>
            <a:pPr lvl="0" algn="r"/>
            <a:r>
              <a:rPr lang="en-GB" sz="1200" i="1" dirty="0" smtClean="0">
                <a:solidFill>
                  <a:prstClr val="white">
                    <a:lumMod val="65000"/>
                  </a:prstClr>
                </a:solidFill>
                <a:latin typeface="Arial" panose="020B0604020202020204" pitchFamily="34" charset="0"/>
                <a:cs typeface="Arial" panose="020B0604020202020204" pitchFamily="34" charset="0"/>
              </a:rPr>
              <a:t>Michael Hughes FNAEA </a:t>
            </a:r>
            <a:r>
              <a:rPr lang="en-GB" sz="1200" i="1" dirty="0" err="1" smtClean="0">
                <a:solidFill>
                  <a:prstClr val="white">
                    <a:lumMod val="65000"/>
                  </a:prstClr>
                </a:solidFill>
                <a:latin typeface="Arial" panose="020B0604020202020204" pitchFamily="34" charset="0"/>
                <a:cs typeface="Arial" panose="020B0604020202020204" pitchFamily="34" charset="0"/>
              </a:rPr>
              <a:t>FNAEA</a:t>
            </a:r>
            <a:r>
              <a:rPr lang="en-GB" sz="1200" i="1" dirty="0" smtClean="0">
                <a:solidFill>
                  <a:prstClr val="white">
                    <a:lumMod val="65000"/>
                  </a:prstClr>
                </a:solidFill>
                <a:latin typeface="Arial" panose="020B0604020202020204" pitchFamily="34" charset="0"/>
                <a:cs typeface="Arial" panose="020B0604020202020204" pitchFamily="34" charset="0"/>
              </a:rPr>
              <a:t> (</a:t>
            </a:r>
            <a:r>
              <a:rPr lang="en-GB" sz="1200" i="1" dirty="0" err="1" smtClean="0">
                <a:solidFill>
                  <a:prstClr val="white">
                    <a:lumMod val="65000"/>
                  </a:prstClr>
                </a:solidFill>
                <a:latin typeface="Arial" panose="020B0604020202020204" pitchFamily="34" charset="0"/>
                <a:cs typeface="Arial" panose="020B0604020202020204" pitchFamily="34" charset="0"/>
              </a:rPr>
              <a:t>comm</a:t>
            </a:r>
            <a:r>
              <a:rPr lang="en-GB" sz="1200" i="1" dirty="0" smtClean="0">
                <a:solidFill>
                  <a:prstClr val="white">
                    <a:lumMod val="65000"/>
                  </a:prstClr>
                </a:solidFill>
                <a:latin typeface="Arial" panose="020B0604020202020204" pitchFamily="34" charset="0"/>
                <a:cs typeface="Arial" panose="020B0604020202020204" pitchFamily="34" charset="0"/>
              </a:rPr>
              <a:t>) </a:t>
            </a:r>
            <a:r>
              <a:rPr lang="en-GB" sz="1200" i="1" dirty="0" err="1" smtClean="0">
                <a:solidFill>
                  <a:prstClr val="white">
                    <a:lumMod val="65000"/>
                  </a:prstClr>
                </a:solidFill>
                <a:latin typeface="Arial" panose="020B0604020202020204" pitchFamily="34" charset="0"/>
                <a:cs typeface="Arial" panose="020B0604020202020204" pitchFamily="34" charset="0"/>
              </a:rPr>
              <a:t>DipCPA</a:t>
            </a:r>
            <a:r>
              <a:rPr lang="en-GB" sz="1200" i="1" dirty="0" smtClean="0">
                <a:solidFill>
                  <a:prstClr val="white">
                    <a:lumMod val="65000"/>
                  </a:prstClr>
                </a:solidFill>
                <a:latin typeface="Arial" panose="020B0604020202020204" pitchFamily="34" charset="0"/>
                <a:cs typeface="Arial" panose="020B0604020202020204" pitchFamily="34" charset="0"/>
              </a:rPr>
              <a:t> FBII  Director MJDHUGHES Ltd  www.mjdhughes.com</a:t>
            </a:r>
            <a:endParaRPr lang="en-GB" sz="1200" i="1" dirty="0">
              <a:solidFill>
                <a:prstClr val="white">
                  <a:lumMod val="65000"/>
                </a:prst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60210789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6934200" cy="1143000"/>
          </a:xfrm>
        </p:spPr>
        <p:txBody>
          <a:bodyPr>
            <a:normAutofit/>
          </a:bodyPr>
          <a:lstStyle/>
          <a:p>
            <a:r>
              <a:rPr lang="en-GB" sz="3100" dirty="0"/>
              <a:t>Staffing</a:t>
            </a:r>
          </a:p>
        </p:txBody>
      </p:sp>
      <p:sp>
        <p:nvSpPr>
          <p:cNvPr id="3" name="Content Placeholder 2"/>
          <p:cNvSpPr>
            <a:spLocks noGrp="1"/>
          </p:cNvSpPr>
          <p:nvPr>
            <p:ph idx="1"/>
          </p:nvPr>
        </p:nvSpPr>
        <p:spPr/>
        <p:txBody>
          <a:bodyPr>
            <a:normAutofit lnSpcReduction="10000"/>
          </a:bodyPr>
          <a:lstStyle/>
          <a:p>
            <a:pPr algn="just"/>
            <a:r>
              <a:rPr lang="en-GB" dirty="0"/>
              <a:t>The manager will have to manage the </a:t>
            </a:r>
            <a:r>
              <a:rPr lang="en-GB" dirty="0" smtClean="0"/>
              <a:t>staff</a:t>
            </a:r>
            <a:endParaRPr lang="en-GB" dirty="0"/>
          </a:p>
          <a:p>
            <a:pPr algn="just"/>
            <a:r>
              <a:rPr lang="en-GB" dirty="0"/>
              <a:t>The manager can recruit all staff but there needs to be controls in place to </a:t>
            </a:r>
            <a:r>
              <a:rPr lang="en-GB" dirty="0" smtClean="0"/>
              <a:t>avoid overstaffing. </a:t>
            </a:r>
          </a:p>
          <a:p>
            <a:pPr algn="just"/>
            <a:r>
              <a:rPr lang="en-GB" dirty="0"/>
              <a:t>S</a:t>
            </a:r>
            <a:r>
              <a:rPr lang="en-GB" dirty="0" smtClean="0"/>
              <a:t>taff must </a:t>
            </a:r>
            <a:r>
              <a:rPr lang="en-GB" dirty="0"/>
              <a:t>meet the community criteria</a:t>
            </a:r>
          </a:p>
          <a:p>
            <a:pPr algn="just"/>
            <a:r>
              <a:rPr lang="en-GB" dirty="0"/>
              <a:t>R</a:t>
            </a:r>
            <a:r>
              <a:rPr lang="en-GB" dirty="0" smtClean="0"/>
              <a:t>ecruitment </a:t>
            </a:r>
            <a:r>
              <a:rPr lang="en-GB" dirty="0"/>
              <a:t>panel </a:t>
            </a:r>
            <a:r>
              <a:rPr lang="en-GB" dirty="0" smtClean="0"/>
              <a:t>provides </a:t>
            </a:r>
            <a:r>
              <a:rPr lang="en-GB" dirty="0"/>
              <a:t>support </a:t>
            </a:r>
            <a:endParaRPr lang="en-GB" dirty="0" smtClean="0"/>
          </a:p>
          <a:p>
            <a:pPr algn="just"/>
            <a:r>
              <a:rPr lang="en-GB" dirty="0" smtClean="0"/>
              <a:t>Disciplinary procedure including the manager</a:t>
            </a:r>
          </a:p>
          <a:p>
            <a:pPr algn="just"/>
            <a:r>
              <a:rPr lang="en-GB" dirty="0" smtClean="0"/>
              <a:t>Organising off duty and holiday periods</a:t>
            </a:r>
          </a:p>
          <a:p>
            <a:pPr algn="just"/>
            <a:r>
              <a:rPr lang="en-GB" dirty="0" smtClean="0"/>
              <a:t>Finding a relief manager is not easy</a:t>
            </a:r>
          </a:p>
          <a:p>
            <a:pPr algn="just"/>
            <a:r>
              <a:rPr lang="en-GB" dirty="0" smtClean="0"/>
              <a:t>Have procedures in place but always update if they are not fit for purpose</a:t>
            </a:r>
          </a:p>
          <a:p>
            <a:pPr algn="just"/>
            <a:endParaRPr lang="en-GB" dirty="0"/>
          </a:p>
          <a:p>
            <a:endParaRPr lang="en-GB" dirty="0"/>
          </a:p>
        </p:txBody>
      </p:sp>
      <mc:AlternateContent xmlns:mc="http://schemas.openxmlformats.org/markup-compatibility/2006">
        <mc:Choice xmlns="" xmlns:pslz="http://schemas.microsoft.com/office/powerpoint/2016/slidezoom" Requires="pslz">
          <p:graphicFrame>
            <p:nvGraphicFramePr>
              <p:cNvPr id="5" name="Slide Zoom 4">
                <a:extLst>
                  <a:ext uri="{FF2B5EF4-FFF2-40B4-BE49-F238E27FC236}">
                    <a16:creationId xmlns:a16="http://schemas.microsoft.com/office/drawing/2014/main" id="{D36ECC9D-3911-4C2D-961C-49F0E17D34C4}"/>
                  </a:ext>
                </a:extLst>
              </p:cNvPr>
              <p:cNvGraphicFramePr>
                <a:graphicFrameLocks noChangeAspect="1"/>
              </p:cNvGraphicFramePr>
              <p:nvPr>
                <p:extLst>
                  <p:ext uri="{D42A27DB-BD31-4B8C-83A1-F6EECF244321}">
                    <p14:modId xmlns:p14="http://schemas.microsoft.com/office/powerpoint/2010/main" val="1390357808"/>
                  </p:ext>
                </p:extLst>
              </p:nvPr>
            </p:nvGraphicFramePr>
            <p:xfrm>
              <a:off x="-2971800" y="1417638"/>
              <a:ext cx="2286000" cy="1714500"/>
            </p:xfrm>
            <a:graphic>
              <a:graphicData uri="http://schemas.microsoft.com/office/powerpoint/2016/slidezoom">
                <pslz:sldZm>
                  <pslz:sldZmObj sldId="269" cId="1073881970">
                    <pslz:zmPr id="{F718B1B9-D1B8-495A-94C6-8CE2AFCCC8AC}" returnToParent="0" transitionDur="1000">
                      <p166:blipFill xmlns:p166="http://schemas.microsoft.com/office/powerpoint/2016/6/main">
                        <a:blip r:embed="rId2"/>
                        <a:stretch>
                          <a:fillRect/>
                        </a:stretch>
                      </p166:blipFill>
                      <p166:spPr xmlns:p166="http://schemas.microsoft.com/office/powerpoint/2016/6/main">
                        <a:xfrm>
                          <a:off x="0" y="0"/>
                          <a:ext cx="2286000" cy="1714500"/>
                        </a:xfrm>
                        <a:prstGeom prst="rect">
                          <a:avLst/>
                        </a:prstGeom>
                        <a:ln w="3175">
                          <a:solidFill>
                            <a:prstClr val="ltGray"/>
                          </a:solidFill>
                        </a:ln>
                      </p166:spPr>
                    </pslz:zmPr>
                  </pslz:sldZmObj>
                </pslz:sldZm>
              </a:graphicData>
            </a:graphic>
          </p:graphicFrame>
        </mc:Choice>
        <mc:Fallback>
          <p:pic>
            <p:nvPicPr>
              <p:cNvPr id="5" name="Slide Zoom 4">
                <a:hlinkClick r:id="rId3" action="ppaction://hlinksldjump"/>
                <a:extLst>
                  <a:ext uri="{FF2B5EF4-FFF2-40B4-BE49-F238E27FC236}">
                    <a16:creationId xmlns="" xmlns:a16="http://schemas.microsoft.com/office/drawing/2014/main" id="{D36ECC9D-3911-4C2D-961C-49F0E17D34C4}"/>
                  </a:ext>
                </a:extLst>
              </p:cNvPr>
              <p:cNvPicPr>
                <a:picLocks noGrp="1" noRot="1" noChangeAspect="1" noMove="1" noResize="1" noEditPoints="1" noAdjustHandles="1" noChangeArrowheads="1" noChangeShapeType="1"/>
              </p:cNvPicPr>
              <p:nvPr/>
            </p:nvPicPr>
            <p:blipFill>
              <a:blip r:embed="rId4"/>
              <a:stretch>
                <a:fillRect/>
              </a:stretch>
            </p:blipFill>
            <p:spPr>
              <a:xfrm>
                <a:off x="-2971800" y="1417638"/>
                <a:ext cx="2286000" cy="1714500"/>
              </a:xfrm>
              <a:prstGeom prst="rect">
                <a:avLst/>
              </a:prstGeom>
              <a:ln w="3175">
                <a:solidFill>
                  <a:prstClr val="ltGray"/>
                </a:solidFill>
              </a:ln>
            </p:spPr>
          </p:pic>
        </mc:Fallback>
      </mc:AlternateContent>
    </p:spTree>
    <p:extLst>
      <p:ext uri="{BB962C8B-B14F-4D97-AF65-F5344CB8AC3E}">
        <p14:creationId xmlns:p14="http://schemas.microsoft.com/office/powerpoint/2010/main" val="107388197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6934200" cy="1143000"/>
          </a:xfrm>
        </p:spPr>
        <p:txBody>
          <a:bodyPr>
            <a:normAutofit/>
          </a:bodyPr>
          <a:lstStyle/>
          <a:p>
            <a:r>
              <a:rPr lang="en-GB" sz="3100" dirty="0"/>
              <a:t>The manager leaves…..what now</a:t>
            </a:r>
          </a:p>
        </p:txBody>
      </p:sp>
      <p:sp>
        <p:nvSpPr>
          <p:cNvPr id="3" name="Content Placeholder 2"/>
          <p:cNvSpPr>
            <a:spLocks noGrp="1"/>
          </p:cNvSpPr>
          <p:nvPr>
            <p:ph idx="1"/>
          </p:nvPr>
        </p:nvSpPr>
        <p:spPr/>
        <p:txBody>
          <a:bodyPr>
            <a:normAutofit fontScale="92500" lnSpcReduction="20000"/>
          </a:bodyPr>
          <a:lstStyle/>
          <a:p>
            <a:pPr algn="just"/>
            <a:r>
              <a:rPr lang="en-GB" dirty="0"/>
              <a:t>At some point the manager will leave the employment of the community</a:t>
            </a:r>
          </a:p>
          <a:p>
            <a:pPr algn="just"/>
            <a:r>
              <a:rPr lang="en-GB" dirty="0"/>
              <a:t>There are a number of reasons for them leaving – getting another job, personal, being asked to leave</a:t>
            </a:r>
          </a:p>
          <a:p>
            <a:pPr algn="just"/>
            <a:r>
              <a:rPr lang="en-GB" dirty="0"/>
              <a:t>Supporting the manager throughout their employment will provide indicators as to when this may happen</a:t>
            </a:r>
          </a:p>
          <a:p>
            <a:pPr algn="just"/>
            <a:r>
              <a:rPr lang="en-GB" dirty="0"/>
              <a:t>However much you support a manager there is a big possibility that the leaving will be a shock to the community</a:t>
            </a:r>
          </a:p>
          <a:p>
            <a:pPr algn="just"/>
            <a:r>
              <a:rPr lang="en-GB" dirty="0"/>
              <a:t>The two possibilities are a managed exit or a sudden and unplanned for exit</a:t>
            </a:r>
          </a:p>
          <a:p>
            <a:pPr algn="just"/>
            <a:r>
              <a:rPr lang="en-GB" dirty="0"/>
              <a:t>The premises licence and designated premises supervisor must be protected</a:t>
            </a:r>
          </a:p>
        </p:txBody>
      </p:sp>
    </p:spTree>
    <p:extLst>
      <p:ext uri="{BB962C8B-B14F-4D97-AF65-F5344CB8AC3E}">
        <p14:creationId xmlns:p14="http://schemas.microsoft.com/office/powerpoint/2010/main" val="292061156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6934200" cy="1143000"/>
          </a:xfrm>
        </p:spPr>
        <p:txBody>
          <a:bodyPr>
            <a:normAutofit/>
          </a:bodyPr>
          <a:lstStyle/>
          <a:p>
            <a:r>
              <a:rPr lang="en-GB" sz="3100" dirty="0"/>
              <a:t>The manager leaves…..suddenly</a:t>
            </a:r>
          </a:p>
        </p:txBody>
      </p:sp>
      <p:sp>
        <p:nvSpPr>
          <p:cNvPr id="3" name="Content Placeholder 2"/>
          <p:cNvSpPr>
            <a:spLocks noGrp="1"/>
          </p:cNvSpPr>
          <p:nvPr>
            <p:ph idx="1"/>
          </p:nvPr>
        </p:nvSpPr>
        <p:spPr/>
        <p:txBody>
          <a:bodyPr>
            <a:normAutofit fontScale="77500" lnSpcReduction="20000"/>
          </a:bodyPr>
          <a:lstStyle/>
          <a:p>
            <a:pPr algn="just"/>
            <a:r>
              <a:rPr lang="en-GB" dirty="0"/>
              <a:t>Not the preferred option, but action should be taken to prepare for it</a:t>
            </a:r>
          </a:p>
          <a:p>
            <a:pPr algn="just"/>
            <a:r>
              <a:rPr lang="en-GB" dirty="0"/>
              <a:t>It is even more important that a structured change of manager to have all of the processes in place to ensure the community know how to run the pub</a:t>
            </a:r>
          </a:p>
          <a:p>
            <a:pPr algn="just"/>
            <a:r>
              <a:rPr lang="en-GB" dirty="0"/>
              <a:t>Establish that the licence is secure and appoint a designated premises supervisor</a:t>
            </a:r>
          </a:p>
          <a:p>
            <a:pPr algn="just"/>
            <a:r>
              <a:rPr lang="en-GB" dirty="0"/>
              <a:t>Appoint an existing member of staff to contact suppliers and those who have booked activities at the pub. Establish delivery days ad if any deposits have been taken etc. The community should appoint a member of the committee to support the staff.</a:t>
            </a:r>
          </a:p>
          <a:p>
            <a:pPr algn="just"/>
            <a:r>
              <a:rPr lang="en-GB" dirty="0"/>
              <a:t>Start recruitment immediately</a:t>
            </a:r>
          </a:p>
          <a:p>
            <a:pPr algn="just"/>
            <a:r>
              <a:rPr lang="en-GB" dirty="0"/>
              <a:t>Stock take and safe reconciliation</a:t>
            </a:r>
          </a:p>
          <a:p>
            <a:pPr algn="just"/>
            <a:r>
              <a:rPr lang="en-GB" dirty="0"/>
              <a:t>Agree immediate vacant possession of the living accommodation with the manager</a:t>
            </a:r>
          </a:p>
        </p:txBody>
      </p:sp>
    </p:spTree>
    <p:extLst>
      <p:ext uri="{BB962C8B-B14F-4D97-AF65-F5344CB8AC3E}">
        <p14:creationId xmlns:p14="http://schemas.microsoft.com/office/powerpoint/2010/main" val="270262939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6934200" cy="1143000"/>
          </a:xfrm>
        </p:spPr>
        <p:txBody>
          <a:bodyPr>
            <a:normAutofit/>
          </a:bodyPr>
          <a:lstStyle/>
          <a:p>
            <a:r>
              <a:rPr lang="en-GB" sz="3100" dirty="0"/>
              <a:t>Is a tenant the right way to operate your community pub?</a:t>
            </a:r>
          </a:p>
        </p:txBody>
      </p:sp>
      <p:sp>
        <p:nvSpPr>
          <p:cNvPr id="3" name="Content Placeholder 2"/>
          <p:cNvSpPr>
            <a:spLocks noGrp="1"/>
          </p:cNvSpPr>
          <p:nvPr>
            <p:ph idx="1"/>
          </p:nvPr>
        </p:nvSpPr>
        <p:spPr>
          <a:xfrm>
            <a:off x="457200" y="1600200"/>
            <a:ext cx="8229600" cy="4525963"/>
          </a:xfrm>
        </p:spPr>
        <p:txBody>
          <a:bodyPr>
            <a:normAutofit fontScale="77500" lnSpcReduction="20000"/>
          </a:bodyPr>
          <a:lstStyle/>
          <a:p>
            <a:pPr algn="just"/>
            <a:r>
              <a:rPr lang="en-GB" dirty="0"/>
              <a:t>The benefit of a tenant for a community pub is that there does not need to be a minimum or maximum turnover to ensure that it is a workable option</a:t>
            </a:r>
          </a:p>
          <a:p>
            <a:pPr algn="just"/>
            <a:r>
              <a:rPr lang="en-GB" dirty="0" smtClean="0"/>
              <a:t>Rent to turnover ratio’s were as high as 18% before 2010. As the cost of operating a pub increased and the scarcity of suitable applicants became ever more evident this has fallen to between 9% and 10% of turnover</a:t>
            </a:r>
          </a:p>
          <a:p>
            <a:pPr algn="just"/>
            <a:r>
              <a:rPr lang="en-GB" dirty="0" smtClean="0"/>
              <a:t>A </a:t>
            </a:r>
            <a:r>
              <a:rPr lang="en-GB" dirty="0"/>
              <a:t>rule of thumb is that the income for a tenant should be the same as the rent that you charge (£20,000 rent = £20,000 income)</a:t>
            </a:r>
          </a:p>
          <a:p>
            <a:pPr algn="just"/>
            <a:r>
              <a:rPr lang="en-GB" dirty="0"/>
              <a:t>A low rent can therefore be detrimental to achieving the quality of tenant for your pub (£10,000 rent = £10,000 income)</a:t>
            </a:r>
          </a:p>
          <a:p>
            <a:pPr algn="just"/>
            <a:r>
              <a:rPr lang="en-GB" dirty="0"/>
              <a:t>The benefit for a tenant rather than being a manager is that as a tenant they are their own boss and the more they work the more they will make. They are not restricted by a working time directive</a:t>
            </a:r>
          </a:p>
        </p:txBody>
      </p:sp>
    </p:spTree>
    <p:extLst>
      <p:ext uri="{BB962C8B-B14F-4D97-AF65-F5344CB8AC3E}">
        <p14:creationId xmlns:p14="http://schemas.microsoft.com/office/powerpoint/2010/main" val="58942710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6934200" cy="1143000"/>
          </a:xfrm>
        </p:spPr>
        <p:txBody>
          <a:bodyPr>
            <a:normAutofit/>
          </a:bodyPr>
          <a:lstStyle/>
          <a:p>
            <a:r>
              <a:rPr lang="en-GB" sz="3100" dirty="0"/>
              <a:t>Understanding a tenancy and a lease</a:t>
            </a:r>
          </a:p>
        </p:txBody>
      </p:sp>
      <p:sp>
        <p:nvSpPr>
          <p:cNvPr id="3" name="Content Placeholder 2"/>
          <p:cNvSpPr>
            <a:spLocks noGrp="1"/>
          </p:cNvSpPr>
          <p:nvPr>
            <p:ph idx="1"/>
          </p:nvPr>
        </p:nvSpPr>
        <p:spPr/>
        <p:txBody>
          <a:bodyPr>
            <a:normAutofit lnSpcReduction="10000"/>
          </a:bodyPr>
          <a:lstStyle/>
          <a:p>
            <a:pPr algn="just"/>
            <a:r>
              <a:rPr lang="en-GB" dirty="0"/>
              <a:t>All leases are tenancies but not all tenancies are leases</a:t>
            </a:r>
          </a:p>
          <a:p>
            <a:pPr algn="just"/>
            <a:r>
              <a:rPr lang="en-GB" dirty="0"/>
              <a:t>A lease is fully protected by the Landlord and Tenants Act Part II 1954</a:t>
            </a:r>
          </a:p>
          <a:p>
            <a:pPr algn="just"/>
            <a:r>
              <a:rPr lang="en-GB" dirty="0"/>
              <a:t>A lease will allow assignment, have a higher level of repair responsibility, and at the end of the term the tenant can expect a renewal of the lease</a:t>
            </a:r>
          </a:p>
          <a:p>
            <a:pPr algn="just"/>
            <a:r>
              <a:rPr lang="en-GB" dirty="0"/>
              <a:t>A tenancy is normally of a shorter duration than a lease (3 years)</a:t>
            </a:r>
          </a:p>
          <a:p>
            <a:pPr algn="just"/>
            <a:r>
              <a:rPr lang="en-GB" dirty="0"/>
              <a:t>The tenancy can opt out of protection from the L&amp;T Act</a:t>
            </a:r>
          </a:p>
        </p:txBody>
      </p:sp>
    </p:spTree>
    <p:extLst>
      <p:ext uri="{BB962C8B-B14F-4D97-AF65-F5344CB8AC3E}">
        <p14:creationId xmlns:p14="http://schemas.microsoft.com/office/powerpoint/2010/main" val="18666487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6934200" cy="1143000"/>
          </a:xfrm>
        </p:spPr>
        <p:txBody>
          <a:bodyPr>
            <a:normAutofit fontScale="90000"/>
          </a:bodyPr>
          <a:lstStyle/>
          <a:p>
            <a:r>
              <a:rPr lang="en-GB" sz="3100" dirty="0"/>
              <a:t>Why you may choose a tenancy over a managed operational structure</a:t>
            </a:r>
          </a:p>
        </p:txBody>
      </p:sp>
      <p:sp>
        <p:nvSpPr>
          <p:cNvPr id="3" name="Content Placeholder 2"/>
          <p:cNvSpPr>
            <a:spLocks noGrp="1"/>
          </p:cNvSpPr>
          <p:nvPr>
            <p:ph idx="1"/>
          </p:nvPr>
        </p:nvSpPr>
        <p:spPr/>
        <p:txBody>
          <a:bodyPr>
            <a:normAutofit fontScale="92500" lnSpcReduction="10000"/>
          </a:bodyPr>
          <a:lstStyle/>
          <a:p>
            <a:pPr algn="just"/>
            <a:r>
              <a:rPr lang="en-GB" dirty="0"/>
              <a:t>Your business model for the pub has limited finances to employ a manager</a:t>
            </a:r>
          </a:p>
          <a:p>
            <a:pPr algn="just"/>
            <a:r>
              <a:rPr lang="en-GB" dirty="0"/>
              <a:t>The requirements of the business operation mean that a level of entrepreneurial input is needed by a tenant</a:t>
            </a:r>
          </a:p>
          <a:p>
            <a:pPr algn="just"/>
            <a:r>
              <a:rPr lang="en-GB" dirty="0"/>
              <a:t>The community don’t have the time or knowledge to manage a manager</a:t>
            </a:r>
          </a:p>
          <a:p>
            <a:pPr algn="just"/>
            <a:r>
              <a:rPr lang="en-GB" dirty="0"/>
              <a:t>The community have limited funds only to buy the property. Offering the pub on a lease will mean the tenant will do the improvements when they are establishing the business</a:t>
            </a:r>
          </a:p>
          <a:p>
            <a:pPr algn="just"/>
            <a:r>
              <a:rPr lang="en-GB" dirty="0"/>
              <a:t>You have the ideal candidate. They previously ran the pub/ a similar pub</a:t>
            </a:r>
          </a:p>
        </p:txBody>
      </p:sp>
    </p:spTree>
    <p:extLst>
      <p:ext uri="{BB962C8B-B14F-4D97-AF65-F5344CB8AC3E}">
        <p14:creationId xmlns:p14="http://schemas.microsoft.com/office/powerpoint/2010/main" val="204995341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6934200" cy="1143000"/>
          </a:xfrm>
        </p:spPr>
        <p:txBody>
          <a:bodyPr>
            <a:normAutofit/>
          </a:bodyPr>
          <a:lstStyle/>
          <a:p>
            <a:r>
              <a:rPr lang="en-GB" sz="3100" dirty="0"/>
              <a:t>A tenant – business model</a:t>
            </a:r>
          </a:p>
        </p:txBody>
      </p:sp>
      <p:sp>
        <p:nvSpPr>
          <p:cNvPr id="3" name="Content Placeholder 2"/>
          <p:cNvSpPr>
            <a:spLocks noGrp="1"/>
          </p:cNvSpPr>
          <p:nvPr>
            <p:ph idx="1"/>
          </p:nvPr>
        </p:nvSpPr>
        <p:spPr/>
        <p:txBody>
          <a:bodyPr>
            <a:normAutofit/>
          </a:bodyPr>
          <a:lstStyle/>
          <a:p>
            <a:pPr algn="just"/>
            <a:r>
              <a:rPr lang="en-GB" dirty="0"/>
              <a:t>Limited finances generated from the business model is not always a bad thing – realistic</a:t>
            </a:r>
          </a:p>
          <a:p>
            <a:pPr algn="just"/>
            <a:r>
              <a:rPr lang="en-GB" dirty="0"/>
              <a:t>If the income generated by the pub is too low is the community doing the right thing taking the pub on?</a:t>
            </a:r>
          </a:p>
          <a:p>
            <a:pPr algn="just"/>
            <a:r>
              <a:rPr lang="en-GB" dirty="0"/>
              <a:t>Can the rent generated service dividends?</a:t>
            </a:r>
          </a:p>
          <a:p>
            <a:pPr algn="just"/>
            <a:r>
              <a:rPr lang="en-GB" dirty="0"/>
              <a:t>Is the rent sustainable for the tenant</a:t>
            </a:r>
          </a:p>
          <a:p>
            <a:pPr algn="just"/>
            <a:r>
              <a:rPr lang="en-GB" dirty="0"/>
              <a:t>A low rent may mean a low level of repair liability – what will the community do at the end of the term? </a:t>
            </a:r>
          </a:p>
        </p:txBody>
      </p:sp>
    </p:spTree>
    <p:extLst>
      <p:ext uri="{BB962C8B-B14F-4D97-AF65-F5344CB8AC3E}">
        <p14:creationId xmlns:p14="http://schemas.microsoft.com/office/powerpoint/2010/main" val="340515187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6934200" cy="1143000"/>
          </a:xfrm>
        </p:spPr>
        <p:txBody>
          <a:bodyPr>
            <a:normAutofit/>
          </a:bodyPr>
          <a:lstStyle/>
          <a:p>
            <a:r>
              <a:rPr lang="en-GB" sz="3100" dirty="0"/>
              <a:t>An </a:t>
            </a:r>
            <a:r>
              <a:rPr lang="en-GB" sz="3200" dirty="0"/>
              <a:t>entrepreneurial</a:t>
            </a:r>
            <a:r>
              <a:rPr lang="en-GB" sz="3100" dirty="0"/>
              <a:t> tenant</a:t>
            </a:r>
          </a:p>
        </p:txBody>
      </p:sp>
      <p:sp>
        <p:nvSpPr>
          <p:cNvPr id="3" name="Content Placeholder 2"/>
          <p:cNvSpPr>
            <a:spLocks noGrp="1"/>
          </p:cNvSpPr>
          <p:nvPr>
            <p:ph idx="1"/>
          </p:nvPr>
        </p:nvSpPr>
        <p:spPr/>
        <p:txBody>
          <a:bodyPr>
            <a:normAutofit fontScale="92500" lnSpcReduction="10000"/>
          </a:bodyPr>
          <a:lstStyle/>
          <a:p>
            <a:pPr algn="just"/>
            <a:r>
              <a:rPr lang="en-GB" dirty="0"/>
              <a:t>Skill levels with beer, wine, food and possibly entertainment are not established overnight</a:t>
            </a:r>
          </a:p>
          <a:p>
            <a:pPr algn="just"/>
            <a:r>
              <a:rPr lang="en-GB" dirty="0"/>
              <a:t>Even with this level of entrepreneurial input the community will still need to understand the business</a:t>
            </a:r>
          </a:p>
          <a:p>
            <a:pPr algn="just"/>
            <a:r>
              <a:rPr lang="en-GB" dirty="0"/>
              <a:t>With a highly professional operator it may mean that a greater extent of professional assistance is needed by the community</a:t>
            </a:r>
          </a:p>
          <a:p>
            <a:pPr algn="just"/>
            <a:r>
              <a:rPr lang="en-GB" dirty="0"/>
              <a:t>Will this type of tenant be suitable for a community owned public house?</a:t>
            </a:r>
          </a:p>
          <a:p>
            <a:pPr algn="just"/>
            <a:r>
              <a:rPr lang="en-GB" dirty="0"/>
              <a:t>How will you negotiate with the tenant to ensure that community needs and events take price of place at the pub? </a:t>
            </a:r>
          </a:p>
        </p:txBody>
      </p:sp>
    </p:spTree>
    <p:extLst>
      <p:ext uri="{BB962C8B-B14F-4D97-AF65-F5344CB8AC3E}">
        <p14:creationId xmlns:p14="http://schemas.microsoft.com/office/powerpoint/2010/main" val="305816019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6934200" cy="1143000"/>
          </a:xfrm>
        </p:spPr>
        <p:txBody>
          <a:bodyPr>
            <a:normAutofit/>
          </a:bodyPr>
          <a:lstStyle/>
          <a:p>
            <a:r>
              <a:rPr lang="en-GB" sz="3100" dirty="0"/>
              <a:t>A tenant – The community is short of time</a:t>
            </a:r>
          </a:p>
        </p:txBody>
      </p:sp>
      <p:sp>
        <p:nvSpPr>
          <p:cNvPr id="3" name="Content Placeholder 2"/>
          <p:cNvSpPr>
            <a:spLocks noGrp="1"/>
          </p:cNvSpPr>
          <p:nvPr>
            <p:ph idx="1"/>
          </p:nvPr>
        </p:nvSpPr>
        <p:spPr/>
        <p:txBody>
          <a:bodyPr>
            <a:normAutofit lnSpcReduction="10000"/>
          </a:bodyPr>
          <a:lstStyle/>
          <a:p>
            <a:pPr algn="just"/>
            <a:r>
              <a:rPr lang="en-GB" dirty="0"/>
              <a:t>Supporting a tenant will take up less time than a manager</a:t>
            </a:r>
          </a:p>
          <a:p>
            <a:pPr algn="just"/>
            <a:r>
              <a:rPr lang="en-GB" dirty="0"/>
              <a:t>The community still need to have a good idea as to how the pub works</a:t>
            </a:r>
          </a:p>
          <a:p>
            <a:pPr algn="just"/>
            <a:r>
              <a:rPr lang="en-GB" dirty="0"/>
              <a:t>As with everything to do with a community owned public house there are no shortcuts</a:t>
            </a:r>
          </a:p>
          <a:p>
            <a:pPr algn="just"/>
            <a:r>
              <a:rPr lang="en-GB" dirty="0"/>
              <a:t>Identify what time the community have available, which people can be involved, tailor the time available to the requirements </a:t>
            </a:r>
          </a:p>
          <a:p>
            <a:pPr algn="just"/>
            <a:r>
              <a:rPr lang="en-GB" dirty="0"/>
              <a:t>Ensure the tenant is kept informed as to the limit on time the community have.</a:t>
            </a:r>
          </a:p>
        </p:txBody>
      </p:sp>
    </p:spTree>
    <p:extLst>
      <p:ext uri="{BB962C8B-B14F-4D97-AF65-F5344CB8AC3E}">
        <p14:creationId xmlns:p14="http://schemas.microsoft.com/office/powerpoint/2010/main" val="307944341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6934200" cy="1143000"/>
          </a:xfrm>
        </p:spPr>
        <p:txBody>
          <a:bodyPr>
            <a:normAutofit/>
          </a:bodyPr>
          <a:lstStyle/>
          <a:p>
            <a:r>
              <a:rPr lang="en-GB" sz="3100" dirty="0"/>
              <a:t>A tenant – the community is short of funds</a:t>
            </a:r>
          </a:p>
        </p:txBody>
      </p:sp>
      <p:sp>
        <p:nvSpPr>
          <p:cNvPr id="3" name="Content Placeholder 2"/>
          <p:cNvSpPr>
            <a:spLocks noGrp="1"/>
          </p:cNvSpPr>
          <p:nvPr>
            <p:ph idx="1"/>
          </p:nvPr>
        </p:nvSpPr>
        <p:spPr/>
        <p:txBody>
          <a:bodyPr>
            <a:normAutofit fontScale="92500" lnSpcReduction="10000"/>
          </a:bodyPr>
          <a:lstStyle/>
          <a:p>
            <a:pPr algn="just"/>
            <a:r>
              <a:rPr lang="en-GB" dirty="0"/>
              <a:t>Buying a pub is an expensive business. It can take up all the available capital</a:t>
            </a:r>
          </a:p>
          <a:p>
            <a:pPr algn="just"/>
            <a:r>
              <a:rPr lang="en-GB" dirty="0"/>
              <a:t>If the pub needs to be fully re-fitted the community must be realistic as to the limitations – It may not be a viable option</a:t>
            </a:r>
          </a:p>
          <a:p>
            <a:pPr algn="just"/>
            <a:r>
              <a:rPr lang="en-GB" dirty="0"/>
              <a:t>If the pub is in a reasonable condition the incoming tenant may be happy to invest money themselves –they are the one who will see the profit</a:t>
            </a:r>
          </a:p>
          <a:p>
            <a:pPr algn="just"/>
            <a:r>
              <a:rPr lang="en-GB" dirty="0"/>
              <a:t>Remember – no one is doing anyone a favour, this is a business agreement</a:t>
            </a:r>
          </a:p>
          <a:p>
            <a:pPr algn="just"/>
            <a:r>
              <a:rPr lang="en-GB" dirty="0"/>
              <a:t>Rent should always be maintained at market rent as this provides the value of your property</a:t>
            </a:r>
          </a:p>
        </p:txBody>
      </p:sp>
    </p:spTree>
    <p:extLst>
      <p:ext uri="{BB962C8B-B14F-4D97-AF65-F5344CB8AC3E}">
        <p14:creationId xmlns:p14="http://schemas.microsoft.com/office/powerpoint/2010/main" val="286738007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6934200" cy="1143000"/>
          </a:xfrm>
        </p:spPr>
        <p:txBody>
          <a:bodyPr>
            <a:normAutofit fontScale="90000"/>
          </a:bodyPr>
          <a:lstStyle/>
          <a:p>
            <a:r>
              <a:rPr lang="en-GB" dirty="0"/>
              <a:t>Why it is important to choose the right operating structure.</a:t>
            </a:r>
          </a:p>
        </p:txBody>
      </p:sp>
      <p:sp>
        <p:nvSpPr>
          <p:cNvPr id="3" name="Content Placeholder 2"/>
          <p:cNvSpPr>
            <a:spLocks noGrp="1"/>
          </p:cNvSpPr>
          <p:nvPr>
            <p:ph idx="1"/>
          </p:nvPr>
        </p:nvSpPr>
        <p:spPr/>
        <p:txBody>
          <a:bodyPr>
            <a:normAutofit fontScale="92500" lnSpcReduction="20000"/>
          </a:bodyPr>
          <a:lstStyle/>
          <a:p>
            <a:pPr algn="just"/>
            <a:r>
              <a:rPr lang="en-GB" dirty="0"/>
              <a:t>Many of the pubs that communities buy or lease are failed businesses</a:t>
            </a:r>
          </a:p>
          <a:p>
            <a:pPr algn="just"/>
            <a:r>
              <a:rPr lang="en-GB" dirty="0"/>
              <a:t>There is a reason why they failed</a:t>
            </a:r>
          </a:p>
          <a:p>
            <a:pPr algn="just"/>
            <a:r>
              <a:rPr lang="en-GB" dirty="0"/>
              <a:t>Pubs survived for years on the expectation that the next person going in would ‘get it right’</a:t>
            </a:r>
          </a:p>
          <a:p>
            <a:pPr algn="just"/>
            <a:r>
              <a:rPr lang="en-GB" dirty="0"/>
              <a:t>Although wage expectations (managers) and high rents (tenants) have played their part in the demise of many pubs the main reason is insufficient business planning</a:t>
            </a:r>
          </a:p>
          <a:p>
            <a:pPr algn="just"/>
            <a:r>
              <a:rPr lang="en-GB" dirty="0"/>
              <a:t>It isn’t easy to run a pub.</a:t>
            </a:r>
          </a:p>
          <a:p>
            <a:pPr algn="just"/>
            <a:r>
              <a:rPr lang="en-GB" dirty="0"/>
              <a:t>The correct business model, using the right operating structure, will mean your pub will be sustainable</a:t>
            </a:r>
          </a:p>
        </p:txBody>
      </p:sp>
    </p:spTree>
    <p:extLst>
      <p:ext uri="{BB962C8B-B14F-4D97-AF65-F5344CB8AC3E}">
        <p14:creationId xmlns:p14="http://schemas.microsoft.com/office/powerpoint/2010/main" val="173792909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6934200" cy="1143000"/>
          </a:xfrm>
        </p:spPr>
        <p:txBody>
          <a:bodyPr>
            <a:normAutofit/>
          </a:bodyPr>
          <a:lstStyle/>
          <a:p>
            <a:r>
              <a:rPr lang="en-GB" sz="3100" dirty="0"/>
              <a:t>A tenant – the ideal candidate</a:t>
            </a:r>
          </a:p>
        </p:txBody>
      </p:sp>
      <p:sp>
        <p:nvSpPr>
          <p:cNvPr id="3" name="Content Placeholder 2"/>
          <p:cNvSpPr>
            <a:spLocks noGrp="1"/>
          </p:cNvSpPr>
          <p:nvPr>
            <p:ph idx="1"/>
          </p:nvPr>
        </p:nvSpPr>
        <p:spPr/>
        <p:txBody>
          <a:bodyPr>
            <a:normAutofit fontScale="92500" lnSpcReduction="20000"/>
          </a:bodyPr>
          <a:lstStyle/>
          <a:p>
            <a:pPr algn="just"/>
            <a:r>
              <a:rPr lang="en-GB" dirty="0"/>
              <a:t>Not always an ideal tenant, can also be an ideal manager</a:t>
            </a:r>
          </a:p>
          <a:p>
            <a:pPr algn="just"/>
            <a:r>
              <a:rPr lang="en-GB" dirty="0"/>
              <a:t>This could be perfect but the following questions need to be answered:</a:t>
            </a:r>
          </a:p>
          <a:p>
            <a:pPr algn="just">
              <a:buFont typeface="Wingdings" panose="05000000000000000000" pitchFamily="2" charset="2"/>
              <a:buChar char="ü"/>
            </a:pPr>
            <a:r>
              <a:rPr lang="en-GB" dirty="0"/>
              <a:t>If they are so perfect why are they leaving where they already are?</a:t>
            </a:r>
          </a:p>
          <a:p>
            <a:pPr algn="just">
              <a:buFont typeface="Wingdings" panose="05000000000000000000" pitchFamily="2" charset="2"/>
              <a:buChar char="ü"/>
            </a:pPr>
            <a:r>
              <a:rPr lang="en-GB" dirty="0"/>
              <a:t>If they ran the pub previously why did they leave, was it because the business failed, if so why?</a:t>
            </a:r>
          </a:p>
          <a:p>
            <a:pPr algn="just">
              <a:buFont typeface="Wingdings" panose="05000000000000000000" pitchFamily="2" charset="2"/>
              <a:buChar char="ü"/>
            </a:pPr>
            <a:r>
              <a:rPr lang="en-GB" dirty="0"/>
              <a:t>Would they work well with a community group? Ask someone/a group from the community who don’t know them to look at their suitability</a:t>
            </a:r>
          </a:p>
          <a:p>
            <a:pPr algn="just">
              <a:buFont typeface="Wingdings" panose="05000000000000000000" pitchFamily="2" charset="2"/>
              <a:buChar char="ü"/>
            </a:pPr>
            <a:r>
              <a:rPr lang="en-GB" dirty="0"/>
              <a:t>If it doesn’t work out will you be able to  recruit another tenant? </a:t>
            </a:r>
          </a:p>
        </p:txBody>
      </p:sp>
    </p:spTree>
    <p:extLst>
      <p:ext uri="{BB962C8B-B14F-4D97-AF65-F5344CB8AC3E}">
        <p14:creationId xmlns:p14="http://schemas.microsoft.com/office/powerpoint/2010/main" val="359916305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6934200" cy="1143000"/>
          </a:xfrm>
        </p:spPr>
        <p:txBody>
          <a:bodyPr>
            <a:normAutofit/>
          </a:bodyPr>
          <a:lstStyle/>
          <a:p>
            <a:r>
              <a:rPr lang="en-GB" sz="3100" dirty="0"/>
              <a:t>Recruiting for a manager or tenant</a:t>
            </a:r>
          </a:p>
        </p:txBody>
      </p:sp>
      <p:sp>
        <p:nvSpPr>
          <p:cNvPr id="3" name="Content Placeholder 2"/>
          <p:cNvSpPr>
            <a:spLocks noGrp="1"/>
          </p:cNvSpPr>
          <p:nvPr>
            <p:ph idx="1"/>
          </p:nvPr>
        </p:nvSpPr>
        <p:spPr/>
        <p:txBody>
          <a:bodyPr>
            <a:normAutofit fontScale="77500" lnSpcReduction="20000"/>
          </a:bodyPr>
          <a:lstStyle/>
          <a:p>
            <a:pPr algn="just"/>
            <a:r>
              <a:rPr lang="en-GB" dirty="0"/>
              <a:t>The number of applicants for positions in the licensed trade (both managers and tenants) has reduced significantly since 2008</a:t>
            </a:r>
          </a:p>
          <a:p>
            <a:pPr algn="just"/>
            <a:r>
              <a:rPr lang="en-GB" dirty="0"/>
              <a:t>Recruiting the correct manager or tenant for your business is important for your business</a:t>
            </a:r>
          </a:p>
          <a:p>
            <a:pPr algn="just"/>
            <a:r>
              <a:rPr lang="en-GB" dirty="0"/>
              <a:t>There are a number of facilities available, both online and in print but it is about attracting the correct applicant not getting numbers</a:t>
            </a:r>
          </a:p>
          <a:p>
            <a:pPr algn="just"/>
            <a:r>
              <a:rPr lang="en-GB" dirty="0"/>
              <a:t>The two main options are the traditional agent, or a quality online facility.</a:t>
            </a:r>
          </a:p>
          <a:p>
            <a:pPr algn="just"/>
            <a:r>
              <a:rPr lang="en-GB" dirty="0"/>
              <a:t>The traditional agent should take you through the whole process for either a manager or tenant</a:t>
            </a:r>
          </a:p>
          <a:p>
            <a:pPr algn="just"/>
            <a:r>
              <a:rPr lang="en-GB" dirty="0"/>
              <a:t>The online facility will produce greater numbers but with a limited level of filtering to ensure applicants meet the criteria of the community</a:t>
            </a:r>
          </a:p>
          <a:p>
            <a:pPr algn="just"/>
            <a:r>
              <a:rPr lang="en-GB" dirty="0"/>
              <a:t>The community preparing their criteria for a manager or a tenant is vitally important</a:t>
            </a:r>
          </a:p>
          <a:p>
            <a:endParaRPr lang="en-GB" dirty="0"/>
          </a:p>
        </p:txBody>
      </p:sp>
    </p:spTree>
    <p:extLst>
      <p:ext uri="{BB962C8B-B14F-4D97-AF65-F5344CB8AC3E}">
        <p14:creationId xmlns:p14="http://schemas.microsoft.com/office/powerpoint/2010/main" val="103997281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6934200" cy="1143000"/>
          </a:xfrm>
        </p:spPr>
        <p:txBody>
          <a:bodyPr>
            <a:normAutofit/>
          </a:bodyPr>
          <a:lstStyle/>
          <a:p>
            <a:r>
              <a:rPr lang="en-GB" sz="3100" dirty="0"/>
              <a:t>Local knowledge………</a:t>
            </a:r>
          </a:p>
        </p:txBody>
      </p:sp>
      <p:sp>
        <p:nvSpPr>
          <p:cNvPr id="3" name="Content Placeholder 2"/>
          <p:cNvSpPr>
            <a:spLocks noGrp="1"/>
          </p:cNvSpPr>
          <p:nvPr>
            <p:ph idx="1"/>
          </p:nvPr>
        </p:nvSpPr>
        <p:spPr/>
        <p:txBody>
          <a:bodyPr>
            <a:normAutofit/>
          </a:bodyPr>
          <a:lstStyle/>
          <a:p>
            <a:pPr algn="just"/>
            <a:r>
              <a:rPr lang="en-GB" dirty="0"/>
              <a:t>Knowing the local market should not be underestimated, nor should it be relied upon</a:t>
            </a:r>
          </a:p>
          <a:p>
            <a:pPr algn="just"/>
            <a:r>
              <a:rPr lang="en-GB" dirty="0"/>
              <a:t>There may be a suitable candidate or candidates locally. It may still be advisable to instruct a third part to recruit as it will open the net for suitable candidates and it also helps the community to develop their profile and criteria to ensure they get the right people</a:t>
            </a:r>
          </a:p>
          <a:p>
            <a:pPr algn="just"/>
            <a:r>
              <a:rPr lang="en-GB" dirty="0"/>
              <a:t>Keep an open mind</a:t>
            </a:r>
          </a:p>
        </p:txBody>
      </p:sp>
    </p:spTree>
    <p:extLst>
      <p:ext uri="{BB962C8B-B14F-4D97-AF65-F5344CB8AC3E}">
        <p14:creationId xmlns:p14="http://schemas.microsoft.com/office/powerpoint/2010/main" val="1250364609"/>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6934200" cy="1143000"/>
          </a:xfrm>
        </p:spPr>
        <p:txBody>
          <a:bodyPr>
            <a:normAutofit/>
          </a:bodyPr>
          <a:lstStyle/>
          <a:p>
            <a:r>
              <a:rPr lang="en-GB" sz="3100" dirty="0"/>
              <a:t>You have your manager or tenant – what help do you need?</a:t>
            </a:r>
          </a:p>
        </p:txBody>
      </p:sp>
      <p:sp>
        <p:nvSpPr>
          <p:cNvPr id="3" name="Content Placeholder 2"/>
          <p:cNvSpPr>
            <a:spLocks noGrp="1"/>
          </p:cNvSpPr>
          <p:nvPr>
            <p:ph idx="1"/>
          </p:nvPr>
        </p:nvSpPr>
        <p:spPr/>
        <p:txBody>
          <a:bodyPr>
            <a:normAutofit/>
          </a:bodyPr>
          <a:lstStyle/>
          <a:p>
            <a:pPr algn="just"/>
            <a:r>
              <a:rPr lang="en-GB" dirty="0"/>
              <a:t>You’ve spent all of your time putting together the right business model for your pub, your business plan has identified how you want to run your business, now you have recruited the perfect manager or tenant. What do you do now to ensure all the hard work is not wasted?</a:t>
            </a:r>
          </a:p>
          <a:p>
            <a:pPr algn="just"/>
            <a:r>
              <a:rPr lang="en-GB" dirty="0"/>
              <a:t>Establishing checks and balances for the business will help to ensure business sustainability and growth. If the business fails it is not because of the manager or tenant.</a:t>
            </a:r>
          </a:p>
        </p:txBody>
      </p:sp>
    </p:spTree>
    <p:extLst>
      <p:ext uri="{BB962C8B-B14F-4D97-AF65-F5344CB8AC3E}">
        <p14:creationId xmlns:p14="http://schemas.microsoft.com/office/powerpoint/2010/main" val="1001613063"/>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6934200" cy="1143000"/>
          </a:xfrm>
        </p:spPr>
        <p:txBody>
          <a:bodyPr>
            <a:normAutofit/>
          </a:bodyPr>
          <a:lstStyle/>
          <a:p>
            <a:r>
              <a:rPr lang="en-GB" sz="3100" dirty="0"/>
              <a:t>You have your manager or tenant – what help do you need? - Legal</a:t>
            </a:r>
          </a:p>
        </p:txBody>
      </p:sp>
      <p:sp>
        <p:nvSpPr>
          <p:cNvPr id="3" name="Content Placeholder 2"/>
          <p:cNvSpPr>
            <a:spLocks noGrp="1"/>
          </p:cNvSpPr>
          <p:nvPr>
            <p:ph idx="1"/>
          </p:nvPr>
        </p:nvSpPr>
        <p:spPr/>
        <p:txBody>
          <a:bodyPr>
            <a:normAutofit lnSpcReduction="10000"/>
          </a:bodyPr>
          <a:lstStyle/>
          <a:p>
            <a:pPr algn="just"/>
            <a:r>
              <a:rPr lang="en-GB" dirty="0" smtClean="0"/>
              <a:t>Contracts</a:t>
            </a:r>
            <a:endParaRPr lang="en-GB" dirty="0"/>
          </a:p>
          <a:p>
            <a:pPr algn="just"/>
            <a:r>
              <a:rPr lang="en-GB" dirty="0" smtClean="0"/>
              <a:t>Are </a:t>
            </a:r>
            <a:r>
              <a:rPr lang="en-GB" dirty="0"/>
              <a:t>all your statutory obligations covered? Do you have a direct line to your legal representative or professional body (BII) to call if you are unsure about anything?</a:t>
            </a:r>
          </a:p>
          <a:p>
            <a:pPr algn="just"/>
            <a:r>
              <a:rPr lang="en-GB" dirty="0"/>
              <a:t>How do you update knowledge of your responsibilities? Put a process in </a:t>
            </a:r>
            <a:r>
              <a:rPr lang="en-GB" dirty="0" smtClean="0"/>
              <a:t>place</a:t>
            </a:r>
          </a:p>
          <a:p>
            <a:pPr algn="just"/>
            <a:r>
              <a:rPr lang="en-GB" dirty="0" smtClean="0"/>
              <a:t>The contract or lease must cover the community for every eventuality</a:t>
            </a:r>
          </a:p>
          <a:p>
            <a:pPr algn="just"/>
            <a:r>
              <a:rPr lang="en-GB" dirty="0" smtClean="0"/>
              <a:t>The community must be protected – property, operation, third party abuse.</a:t>
            </a:r>
            <a:endParaRPr lang="en-GB" dirty="0"/>
          </a:p>
        </p:txBody>
      </p:sp>
    </p:spTree>
    <p:extLst>
      <p:ext uri="{BB962C8B-B14F-4D97-AF65-F5344CB8AC3E}">
        <p14:creationId xmlns:p14="http://schemas.microsoft.com/office/powerpoint/2010/main" val="987162841"/>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6934200" cy="1143000"/>
          </a:xfrm>
        </p:spPr>
        <p:txBody>
          <a:bodyPr>
            <a:normAutofit fontScale="90000"/>
          </a:bodyPr>
          <a:lstStyle/>
          <a:p>
            <a:r>
              <a:rPr lang="en-GB" sz="3100" dirty="0"/>
              <a:t>You have your manager or tenant – what help do you need? - Accountant</a:t>
            </a:r>
          </a:p>
        </p:txBody>
      </p:sp>
      <p:sp>
        <p:nvSpPr>
          <p:cNvPr id="3" name="Content Placeholder 2"/>
          <p:cNvSpPr>
            <a:spLocks noGrp="1"/>
          </p:cNvSpPr>
          <p:nvPr>
            <p:ph idx="1"/>
          </p:nvPr>
        </p:nvSpPr>
        <p:spPr/>
        <p:txBody>
          <a:bodyPr>
            <a:normAutofit lnSpcReduction="10000"/>
          </a:bodyPr>
          <a:lstStyle/>
          <a:p>
            <a:pPr algn="just"/>
            <a:r>
              <a:rPr lang="en-GB" dirty="0"/>
              <a:t>Management: </a:t>
            </a:r>
          </a:p>
          <a:p>
            <a:pPr algn="just"/>
            <a:r>
              <a:rPr lang="en-GB" dirty="0"/>
              <a:t>A good accountant will help you develop the very best </a:t>
            </a:r>
            <a:r>
              <a:rPr lang="en-GB" dirty="0" smtClean="0"/>
              <a:t>financial reporting </a:t>
            </a:r>
          </a:p>
          <a:p>
            <a:pPr algn="just"/>
            <a:r>
              <a:rPr lang="en-GB" dirty="0" smtClean="0"/>
              <a:t>Good </a:t>
            </a:r>
            <a:r>
              <a:rPr lang="en-GB" dirty="0"/>
              <a:t>reporting </a:t>
            </a:r>
            <a:r>
              <a:rPr lang="en-GB" dirty="0" smtClean="0"/>
              <a:t>is two way ensuring </a:t>
            </a:r>
            <a:r>
              <a:rPr lang="en-GB" dirty="0"/>
              <a:t>the accountant can </a:t>
            </a:r>
            <a:r>
              <a:rPr lang="en-GB" dirty="0" smtClean="0"/>
              <a:t>make observations early </a:t>
            </a:r>
            <a:r>
              <a:rPr lang="en-GB" dirty="0"/>
              <a:t>that help </a:t>
            </a:r>
            <a:r>
              <a:rPr lang="en-GB" dirty="0" smtClean="0"/>
              <a:t>the business</a:t>
            </a:r>
          </a:p>
          <a:p>
            <a:pPr algn="just"/>
            <a:r>
              <a:rPr lang="en-GB" dirty="0" smtClean="0"/>
              <a:t>Tenant:</a:t>
            </a:r>
          </a:p>
          <a:p>
            <a:pPr algn="just"/>
            <a:r>
              <a:rPr lang="en-GB" dirty="0" smtClean="0"/>
              <a:t>The accountant can help the tenant</a:t>
            </a:r>
          </a:p>
          <a:p>
            <a:pPr algn="just"/>
            <a:r>
              <a:rPr lang="en-GB" dirty="0" smtClean="0"/>
              <a:t>A constant eye on the business helps at rent review time</a:t>
            </a:r>
          </a:p>
          <a:p>
            <a:pPr algn="just"/>
            <a:endParaRPr lang="en-GB" dirty="0"/>
          </a:p>
          <a:p>
            <a:pPr marL="0" indent="0">
              <a:buNone/>
            </a:pPr>
            <a:endParaRPr lang="en-GB" dirty="0"/>
          </a:p>
        </p:txBody>
      </p:sp>
    </p:spTree>
    <p:extLst>
      <p:ext uri="{BB962C8B-B14F-4D97-AF65-F5344CB8AC3E}">
        <p14:creationId xmlns:p14="http://schemas.microsoft.com/office/powerpoint/2010/main" val="2454670239"/>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6934200" cy="1143000"/>
          </a:xfrm>
        </p:spPr>
        <p:txBody>
          <a:bodyPr>
            <a:normAutofit fontScale="90000"/>
          </a:bodyPr>
          <a:lstStyle/>
          <a:p>
            <a:r>
              <a:rPr lang="en-GB" sz="3100" dirty="0"/>
              <a:t>You have your manager or tenant – what help do you need? – </a:t>
            </a:r>
            <a:r>
              <a:rPr lang="en-GB" sz="3100" dirty="0" err="1" smtClean="0"/>
              <a:t>Stocktaker</a:t>
            </a:r>
            <a:endParaRPr lang="en-GB" sz="3100" dirty="0"/>
          </a:p>
        </p:txBody>
      </p:sp>
      <p:sp>
        <p:nvSpPr>
          <p:cNvPr id="3" name="Content Placeholder 2"/>
          <p:cNvSpPr>
            <a:spLocks noGrp="1"/>
          </p:cNvSpPr>
          <p:nvPr>
            <p:ph idx="1"/>
          </p:nvPr>
        </p:nvSpPr>
        <p:spPr/>
        <p:txBody>
          <a:bodyPr>
            <a:normAutofit fontScale="92500" lnSpcReduction="20000"/>
          </a:bodyPr>
          <a:lstStyle/>
          <a:p>
            <a:pPr algn="just"/>
            <a:r>
              <a:rPr lang="en-GB" dirty="0"/>
              <a:t>Management and Tenant: </a:t>
            </a:r>
          </a:p>
          <a:p>
            <a:pPr algn="just"/>
            <a:r>
              <a:rPr lang="en-GB" dirty="0"/>
              <a:t>The most important professional advisor</a:t>
            </a:r>
          </a:p>
          <a:p>
            <a:pPr algn="just"/>
            <a:r>
              <a:rPr lang="en-GB" dirty="0"/>
              <a:t>Monthly for a managed operation and advisable for a tenant</a:t>
            </a:r>
          </a:p>
          <a:p>
            <a:pPr algn="just"/>
            <a:r>
              <a:rPr lang="en-GB" dirty="0"/>
              <a:t>A stock-taker can advise on the following</a:t>
            </a:r>
          </a:p>
          <a:p>
            <a:pPr algn="just">
              <a:buFont typeface="Wingdings" panose="05000000000000000000" pitchFamily="2" charset="2"/>
              <a:buChar char="ü"/>
            </a:pPr>
            <a:r>
              <a:rPr lang="en-GB" dirty="0"/>
              <a:t>Deficits or surpluses in stock – both bad</a:t>
            </a:r>
          </a:p>
          <a:p>
            <a:pPr algn="just">
              <a:buFont typeface="Wingdings" panose="05000000000000000000" pitchFamily="2" charset="2"/>
              <a:buChar char="ü"/>
            </a:pPr>
            <a:r>
              <a:rPr lang="en-GB" dirty="0"/>
              <a:t>Correct invoicing/delivery notes</a:t>
            </a:r>
          </a:p>
          <a:p>
            <a:pPr algn="just">
              <a:buFont typeface="Wingdings" panose="05000000000000000000" pitchFamily="2" charset="2"/>
              <a:buChar char="ü"/>
            </a:pPr>
            <a:r>
              <a:rPr lang="en-GB" dirty="0"/>
              <a:t>The sales-mix</a:t>
            </a:r>
          </a:p>
          <a:p>
            <a:pPr algn="just">
              <a:buFont typeface="Wingdings" panose="05000000000000000000" pitchFamily="2" charset="2"/>
              <a:buChar char="ü"/>
            </a:pPr>
            <a:r>
              <a:rPr lang="en-GB" dirty="0"/>
              <a:t>Stock holding</a:t>
            </a:r>
          </a:p>
          <a:p>
            <a:pPr algn="just">
              <a:buFont typeface="Wingdings" panose="05000000000000000000" pitchFamily="2" charset="2"/>
              <a:buChar char="ü"/>
            </a:pPr>
            <a:r>
              <a:rPr lang="en-GB" dirty="0"/>
              <a:t>Purchase prices</a:t>
            </a:r>
          </a:p>
          <a:p>
            <a:pPr algn="just">
              <a:buFont typeface="Wingdings" panose="05000000000000000000" pitchFamily="2" charset="2"/>
              <a:buChar char="ü"/>
            </a:pPr>
            <a:r>
              <a:rPr lang="en-GB" dirty="0"/>
              <a:t>Sales price</a:t>
            </a:r>
          </a:p>
          <a:p>
            <a:pPr algn="just">
              <a:buFont typeface="Wingdings" panose="05000000000000000000" pitchFamily="2" charset="2"/>
              <a:buChar char="ü"/>
            </a:pPr>
            <a:r>
              <a:rPr lang="en-GB" dirty="0"/>
              <a:t>Rogue deliveries</a:t>
            </a:r>
          </a:p>
        </p:txBody>
      </p:sp>
    </p:spTree>
    <p:extLst>
      <p:ext uri="{BB962C8B-B14F-4D97-AF65-F5344CB8AC3E}">
        <p14:creationId xmlns:p14="http://schemas.microsoft.com/office/powerpoint/2010/main" val="33460390"/>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6934200" cy="1143000"/>
          </a:xfrm>
        </p:spPr>
        <p:txBody>
          <a:bodyPr>
            <a:normAutofit fontScale="90000"/>
          </a:bodyPr>
          <a:lstStyle/>
          <a:p>
            <a:r>
              <a:rPr lang="en-GB" sz="3100" dirty="0"/>
              <a:t>You have your manager or tenant – what help do you need? – day to day</a:t>
            </a:r>
          </a:p>
        </p:txBody>
      </p:sp>
      <p:sp>
        <p:nvSpPr>
          <p:cNvPr id="3" name="Content Placeholder 2"/>
          <p:cNvSpPr>
            <a:spLocks noGrp="1"/>
          </p:cNvSpPr>
          <p:nvPr>
            <p:ph idx="1"/>
          </p:nvPr>
        </p:nvSpPr>
        <p:spPr/>
        <p:txBody>
          <a:bodyPr>
            <a:normAutofit fontScale="92500" lnSpcReduction="10000"/>
          </a:bodyPr>
          <a:lstStyle/>
          <a:p>
            <a:pPr algn="just"/>
            <a:r>
              <a:rPr lang="en-GB" dirty="0"/>
              <a:t>Management and Tenant: </a:t>
            </a:r>
          </a:p>
          <a:p>
            <a:pPr algn="just"/>
            <a:r>
              <a:rPr lang="en-GB" dirty="0"/>
              <a:t>Insurance, health and safety, best practices</a:t>
            </a:r>
          </a:p>
          <a:p>
            <a:pPr algn="just"/>
            <a:r>
              <a:rPr lang="en-GB" dirty="0"/>
              <a:t>Consider joining a professional body (BII) who can provide industry leading contacts for all the needs of the pub</a:t>
            </a:r>
          </a:p>
          <a:p>
            <a:pPr algn="just"/>
            <a:r>
              <a:rPr lang="en-GB" dirty="0"/>
              <a:t>Retain an industry professional. They will assist in advising on all facets of operation. The worth of retaining such a professional should be calculated as to how much money they have saved you.</a:t>
            </a:r>
          </a:p>
          <a:p>
            <a:pPr algn="just"/>
            <a:r>
              <a:rPr lang="en-GB" dirty="0"/>
              <a:t>Over a period of time a thorough knowledge of the above will be established by the community if the correct checks and balances are put in place. </a:t>
            </a:r>
          </a:p>
        </p:txBody>
      </p:sp>
    </p:spTree>
    <p:extLst>
      <p:ext uri="{BB962C8B-B14F-4D97-AF65-F5344CB8AC3E}">
        <p14:creationId xmlns:p14="http://schemas.microsoft.com/office/powerpoint/2010/main" val="964604131"/>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6934200" cy="1143000"/>
          </a:xfrm>
        </p:spPr>
        <p:txBody>
          <a:bodyPr>
            <a:normAutofit/>
          </a:bodyPr>
          <a:lstStyle/>
          <a:p>
            <a:r>
              <a:rPr lang="en-GB" sz="3100" dirty="0"/>
              <a:t>In conclusion - choose wisely but have an open mind</a:t>
            </a:r>
          </a:p>
        </p:txBody>
      </p:sp>
      <p:sp>
        <p:nvSpPr>
          <p:cNvPr id="3" name="Content Placeholder 2"/>
          <p:cNvSpPr>
            <a:spLocks noGrp="1"/>
          </p:cNvSpPr>
          <p:nvPr>
            <p:ph idx="1"/>
          </p:nvPr>
        </p:nvSpPr>
        <p:spPr/>
        <p:txBody>
          <a:bodyPr>
            <a:noAutofit/>
          </a:bodyPr>
          <a:lstStyle/>
          <a:p>
            <a:pPr algn="just"/>
            <a:r>
              <a:rPr lang="en-GB" sz="1900" dirty="0"/>
              <a:t>Your business model together with your business plan will indicate which operating model will work for your pub</a:t>
            </a:r>
          </a:p>
          <a:p>
            <a:pPr algn="just"/>
            <a:r>
              <a:rPr lang="en-GB" sz="1900" dirty="0"/>
              <a:t>There is no box ticking exercise for choosing a manager or a tenant.</a:t>
            </a:r>
          </a:p>
          <a:p>
            <a:pPr algn="just"/>
            <a:r>
              <a:rPr lang="en-GB" sz="1900" dirty="0"/>
              <a:t>The business needs to be able to afford a manager, and a tenant needs to be assured that the business is sustainable</a:t>
            </a:r>
          </a:p>
          <a:p>
            <a:pPr algn="just"/>
            <a:r>
              <a:rPr lang="en-GB" sz="1900" dirty="0"/>
              <a:t>Getting the right person to operate your business is important. To do this the community may have to think ‘outside the box’</a:t>
            </a:r>
          </a:p>
          <a:p>
            <a:pPr algn="just"/>
            <a:r>
              <a:rPr lang="en-GB" sz="1900" dirty="0"/>
              <a:t>An initial managed operation that moves to a tenancy may be an option if it brings in the right operator</a:t>
            </a:r>
          </a:p>
          <a:p>
            <a:pPr algn="just"/>
            <a:r>
              <a:rPr lang="en-GB" sz="1900" dirty="0"/>
              <a:t>To be able to do this all eventualities need to be thought though and the answer is that this is the best option for the community</a:t>
            </a:r>
          </a:p>
          <a:p>
            <a:pPr algn="just"/>
            <a:r>
              <a:rPr lang="en-GB" sz="1900" dirty="0"/>
              <a:t>The community need to know as much about the pub and the operation of the pub as possible. There is no way to short circuit this and it is the only way to understand what makes their pub a sustainable business</a:t>
            </a:r>
          </a:p>
        </p:txBody>
      </p:sp>
    </p:spTree>
    <p:extLst>
      <p:ext uri="{BB962C8B-B14F-4D97-AF65-F5344CB8AC3E}">
        <p14:creationId xmlns:p14="http://schemas.microsoft.com/office/powerpoint/2010/main" val="240180985"/>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48200" y="2133600"/>
            <a:ext cx="4267200" cy="3886200"/>
          </a:xfrm>
        </p:spPr>
        <p:txBody>
          <a:bodyPr>
            <a:normAutofit fontScale="90000"/>
          </a:bodyPr>
          <a:lstStyle/>
          <a:p>
            <a:r>
              <a:rPr lang="en-GB" sz="4400" dirty="0"/>
              <a:t>Choosing </a:t>
            </a:r>
            <a:r>
              <a:rPr lang="en-GB" sz="4400" dirty="0" smtClean="0"/>
              <a:t>and implementing an </a:t>
            </a:r>
            <a:br>
              <a:rPr lang="en-GB" sz="4400" dirty="0" smtClean="0"/>
            </a:br>
            <a:r>
              <a:rPr lang="en-GB" sz="4400" dirty="0" smtClean="0"/>
              <a:t>operating </a:t>
            </a:r>
            <a:r>
              <a:rPr lang="en-GB" sz="4400" dirty="0"/>
              <a:t>structure </a:t>
            </a:r>
            <a:r>
              <a:rPr lang="en-GB" sz="4400" dirty="0" smtClean="0"/>
              <a:t/>
            </a:r>
            <a:br>
              <a:rPr lang="en-GB" sz="4400" dirty="0" smtClean="0"/>
            </a:br>
            <a:r>
              <a:rPr lang="en-GB" sz="4400" dirty="0" smtClean="0"/>
              <a:t>for </a:t>
            </a:r>
            <a:r>
              <a:rPr lang="en-GB" sz="4400" dirty="0"/>
              <a:t>your </a:t>
            </a:r>
            <a:r>
              <a:rPr lang="en-GB" sz="4400" dirty="0" smtClean="0"/>
              <a:t/>
            </a:r>
            <a:br>
              <a:rPr lang="en-GB" sz="4400" dirty="0" smtClean="0"/>
            </a:br>
            <a:r>
              <a:rPr lang="en-GB" sz="4400" dirty="0" smtClean="0"/>
              <a:t>community pub</a:t>
            </a:r>
            <a:r>
              <a:rPr lang="en-GB" dirty="0"/>
              <a:t/>
            </a:r>
            <a:br>
              <a:rPr lang="en-GB" dirty="0"/>
            </a:br>
            <a:endParaRPr lang="en-GB" dirty="0"/>
          </a:p>
        </p:txBody>
      </p:sp>
      <p:pic>
        <p:nvPicPr>
          <p:cNvPr id="4" name="Content Placeholder 3" descr="S:\Plunkett Documents\Inspire\Resources\Ready for Kat\KAT COMPLETE\Branding\Diagram\03.pn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457200" y="2039002"/>
            <a:ext cx="4119254" cy="3610275"/>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6200" y="228600"/>
            <a:ext cx="1066800" cy="1066800"/>
          </a:xfrm>
          <a:prstGeom prst="rect">
            <a:avLst/>
          </a:prstGeom>
        </p:spPr>
      </p:pic>
      <p:sp>
        <p:nvSpPr>
          <p:cNvPr id="7" name="TextBox 6"/>
          <p:cNvSpPr txBox="1"/>
          <p:nvPr/>
        </p:nvSpPr>
        <p:spPr>
          <a:xfrm>
            <a:off x="1125415" y="729762"/>
            <a:ext cx="4021015" cy="646331"/>
          </a:xfrm>
          <a:prstGeom prst="rect">
            <a:avLst/>
          </a:prstGeom>
          <a:noFill/>
        </p:spPr>
        <p:txBody>
          <a:bodyPr wrap="square" rtlCol="0">
            <a:spAutoFit/>
          </a:bodyPr>
          <a:lstStyle/>
          <a:p>
            <a:r>
              <a:rPr lang="en-GB" sz="3600" b="1" dirty="0" smtClean="0">
                <a:latin typeface="Arial" panose="020B0604020202020204" pitchFamily="34" charset="0"/>
                <a:cs typeface="Arial" panose="020B0604020202020204" pitchFamily="34" charset="0"/>
              </a:rPr>
              <a:t>Mike Hughes</a:t>
            </a:r>
            <a:endParaRPr lang="en-GB" sz="3600" b="1" dirty="0">
              <a:latin typeface="Arial" panose="020B0604020202020204" pitchFamily="34" charset="0"/>
              <a:cs typeface="Arial" panose="020B0604020202020204" pitchFamily="34" charset="0"/>
            </a:endParaRPr>
          </a:p>
        </p:txBody>
      </p:sp>
      <p:pic>
        <p:nvPicPr>
          <p:cNvPr id="102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885295" y="5962710"/>
            <a:ext cx="706437" cy="706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TextBox 8"/>
          <p:cNvSpPr txBox="1"/>
          <p:nvPr/>
        </p:nvSpPr>
        <p:spPr>
          <a:xfrm>
            <a:off x="609600" y="6409733"/>
            <a:ext cx="7244862" cy="276999"/>
          </a:xfrm>
          <a:prstGeom prst="rect">
            <a:avLst/>
          </a:prstGeom>
          <a:noFill/>
        </p:spPr>
        <p:txBody>
          <a:bodyPr wrap="square" rtlCol="0">
            <a:spAutoFit/>
          </a:bodyPr>
          <a:lstStyle/>
          <a:p>
            <a:pPr lvl="0" algn="r"/>
            <a:r>
              <a:rPr lang="en-GB" sz="1200" i="1" dirty="0" smtClean="0">
                <a:solidFill>
                  <a:prstClr val="white">
                    <a:lumMod val="65000"/>
                  </a:prstClr>
                </a:solidFill>
                <a:latin typeface="Arial" panose="020B0604020202020204" pitchFamily="34" charset="0"/>
                <a:cs typeface="Arial" panose="020B0604020202020204" pitchFamily="34" charset="0"/>
              </a:rPr>
              <a:t>Michael Hughes FNAEA </a:t>
            </a:r>
            <a:r>
              <a:rPr lang="en-GB" sz="1200" i="1" dirty="0" err="1" smtClean="0">
                <a:solidFill>
                  <a:prstClr val="white">
                    <a:lumMod val="65000"/>
                  </a:prstClr>
                </a:solidFill>
                <a:latin typeface="Arial" panose="020B0604020202020204" pitchFamily="34" charset="0"/>
                <a:cs typeface="Arial" panose="020B0604020202020204" pitchFamily="34" charset="0"/>
              </a:rPr>
              <a:t>FNAEA</a:t>
            </a:r>
            <a:r>
              <a:rPr lang="en-GB" sz="1200" i="1" dirty="0" smtClean="0">
                <a:solidFill>
                  <a:prstClr val="white">
                    <a:lumMod val="65000"/>
                  </a:prstClr>
                </a:solidFill>
                <a:latin typeface="Arial" panose="020B0604020202020204" pitchFamily="34" charset="0"/>
                <a:cs typeface="Arial" panose="020B0604020202020204" pitchFamily="34" charset="0"/>
              </a:rPr>
              <a:t> (</a:t>
            </a:r>
            <a:r>
              <a:rPr lang="en-GB" sz="1200" i="1" dirty="0" err="1" smtClean="0">
                <a:solidFill>
                  <a:prstClr val="white">
                    <a:lumMod val="65000"/>
                  </a:prstClr>
                </a:solidFill>
                <a:latin typeface="Arial" panose="020B0604020202020204" pitchFamily="34" charset="0"/>
                <a:cs typeface="Arial" panose="020B0604020202020204" pitchFamily="34" charset="0"/>
              </a:rPr>
              <a:t>comm</a:t>
            </a:r>
            <a:r>
              <a:rPr lang="en-GB" sz="1200" i="1" dirty="0" smtClean="0">
                <a:solidFill>
                  <a:prstClr val="white">
                    <a:lumMod val="65000"/>
                  </a:prstClr>
                </a:solidFill>
                <a:latin typeface="Arial" panose="020B0604020202020204" pitchFamily="34" charset="0"/>
                <a:cs typeface="Arial" panose="020B0604020202020204" pitchFamily="34" charset="0"/>
              </a:rPr>
              <a:t>) </a:t>
            </a:r>
            <a:r>
              <a:rPr lang="en-GB" sz="1200" i="1" dirty="0" err="1" smtClean="0">
                <a:solidFill>
                  <a:prstClr val="white">
                    <a:lumMod val="65000"/>
                  </a:prstClr>
                </a:solidFill>
                <a:latin typeface="Arial" panose="020B0604020202020204" pitchFamily="34" charset="0"/>
                <a:cs typeface="Arial" panose="020B0604020202020204" pitchFamily="34" charset="0"/>
              </a:rPr>
              <a:t>DipCPA</a:t>
            </a:r>
            <a:r>
              <a:rPr lang="en-GB" sz="1200" i="1" dirty="0" smtClean="0">
                <a:solidFill>
                  <a:prstClr val="white">
                    <a:lumMod val="65000"/>
                  </a:prstClr>
                </a:solidFill>
                <a:latin typeface="Arial" panose="020B0604020202020204" pitchFamily="34" charset="0"/>
                <a:cs typeface="Arial" panose="020B0604020202020204" pitchFamily="34" charset="0"/>
              </a:rPr>
              <a:t> FBII  Director MJDHUGHES Ltd  www.mjdhughes.com</a:t>
            </a:r>
            <a:endParaRPr lang="en-GB" sz="1200" i="1" dirty="0">
              <a:solidFill>
                <a:prstClr val="white">
                  <a:lumMod val="65000"/>
                </a:prst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07996810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Managed or leased?</a:t>
            </a:r>
          </a:p>
        </p:txBody>
      </p:sp>
      <p:sp>
        <p:nvSpPr>
          <p:cNvPr id="3" name="Content Placeholder 2"/>
          <p:cNvSpPr>
            <a:spLocks noGrp="1"/>
          </p:cNvSpPr>
          <p:nvPr>
            <p:ph idx="1"/>
          </p:nvPr>
        </p:nvSpPr>
        <p:spPr>
          <a:xfrm>
            <a:off x="457200" y="1447801"/>
            <a:ext cx="8229600" cy="4648200"/>
          </a:xfrm>
        </p:spPr>
        <p:txBody>
          <a:bodyPr>
            <a:normAutofit lnSpcReduction="10000"/>
          </a:bodyPr>
          <a:lstStyle/>
          <a:p>
            <a:pPr algn="just"/>
            <a:r>
              <a:rPr lang="en-GB" dirty="0"/>
              <a:t>Why choosing the right operating structure is important</a:t>
            </a:r>
          </a:p>
          <a:p>
            <a:pPr algn="just"/>
            <a:r>
              <a:rPr lang="en-GB" dirty="0"/>
              <a:t>What do you need to know for both a managed or leased operation?</a:t>
            </a:r>
          </a:p>
          <a:p>
            <a:pPr algn="just"/>
            <a:r>
              <a:rPr lang="en-GB" dirty="0"/>
              <a:t>What knowledge is needed when choosing a managed operation?</a:t>
            </a:r>
          </a:p>
          <a:p>
            <a:pPr algn="just"/>
            <a:r>
              <a:rPr lang="en-GB" dirty="0"/>
              <a:t>What knowledge do you need when considering a leased operation?</a:t>
            </a:r>
          </a:p>
          <a:p>
            <a:pPr algn="just"/>
            <a:r>
              <a:rPr lang="en-GB" dirty="0"/>
              <a:t>How do you recruit?</a:t>
            </a:r>
          </a:p>
          <a:p>
            <a:pPr algn="just"/>
            <a:r>
              <a:rPr lang="en-GB" dirty="0"/>
              <a:t>What can you do yourself and which specialists can help you?</a:t>
            </a:r>
          </a:p>
        </p:txBody>
      </p:sp>
    </p:spTree>
    <p:extLst>
      <p:ext uri="{BB962C8B-B14F-4D97-AF65-F5344CB8AC3E}">
        <p14:creationId xmlns:p14="http://schemas.microsoft.com/office/powerpoint/2010/main" val="47764974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3100" dirty="0"/>
              <a:t>Whatever the style of operation</a:t>
            </a:r>
            <a:br>
              <a:rPr lang="en-GB" sz="3100" dirty="0"/>
            </a:br>
            <a:r>
              <a:rPr lang="en-GB" sz="3100" dirty="0"/>
              <a:t>certain things need to be understood</a:t>
            </a:r>
          </a:p>
        </p:txBody>
      </p:sp>
      <p:sp>
        <p:nvSpPr>
          <p:cNvPr id="3" name="Content Placeholder 2"/>
          <p:cNvSpPr>
            <a:spLocks noGrp="1"/>
          </p:cNvSpPr>
          <p:nvPr>
            <p:ph idx="1"/>
          </p:nvPr>
        </p:nvSpPr>
        <p:spPr/>
        <p:txBody>
          <a:bodyPr>
            <a:normAutofit lnSpcReduction="10000"/>
          </a:bodyPr>
          <a:lstStyle/>
          <a:p>
            <a:pPr algn="just"/>
            <a:r>
              <a:rPr lang="en-GB" dirty="0"/>
              <a:t>How will your pub trade? </a:t>
            </a:r>
          </a:p>
          <a:p>
            <a:pPr algn="just"/>
            <a:r>
              <a:rPr lang="en-GB" dirty="0" smtClean="0"/>
              <a:t>What </a:t>
            </a:r>
            <a:r>
              <a:rPr lang="en-GB" dirty="0"/>
              <a:t>trade levels do you expect? Busy all week? Weekends only</a:t>
            </a:r>
            <a:r>
              <a:rPr lang="en-GB" dirty="0" smtClean="0"/>
              <a:t>? Annual income? Pricing?</a:t>
            </a:r>
            <a:endParaRPr lang="en-GB" dirty="0"/>
          </a:p>
          <a:p>
            <a:pPr algn="just"/>
            <a:r>
              <a:rPr lang="en-GB" b="1" dirty="0" smtClean="0"/>
              <a:t>How </a:t>
            </a:r>
            <a:r>
              <a:rPr lang="en-GB" b="1" dirty="0"/>
              <a:t>are you going to understand your business in the future</a:t>
            </a:r>
            <a:r>
              <a:rPr lang="en-GB" b="1" dirty="0" smtClean="0"/>
              <a:t>? How will you help the operator?</a:t>
            </a:r>
          </a:p>
          <a:p>
            <a:pPr algn="just"/>
            <a:r>
              <a:rPr lang="en-GB" dirty="0" smtClean="0"/>
              <a:t>Legal responsibilities</a:t>
            </a:r>
          </a:p>
          <a:p>
            <a:pPr algn="just"/>
            <a:r>
              <a:rPr lang="en-GB" dirty="0" smtClean="0"/>
              <a:t>Volunteers? Staff? Suppliers?</a:t>
            </a:r>
          </a:p>
          <a:p>
            <a:pPr algn="just"/>
            <a:r>
              <a:rPr lang="en-GB" dirty="0" smtClean="0"/>
              <a:t>Professional support…do you know what help they can give you?</a:t>
            </a:r>
          </a:p>
          <a:p>
            <a:pPr algn="just"/>
            <a:endParaRPr lang="en-GB" dirty="0" smtClean="0"/>
          </a:p>
          <a:p>
            <a:pPr algn="just"/>
            <a:endParaRPr lang="en-GB" b="1" dirty="0" smtClean="0"/>
          </a:p>
          <a:p>
            <a:pPr algn="just"/>
            <a:endParaRPr lang="en-GB" b="1" dirty="0"/>
          </a:p>
        </p:txBody>
      </p:sp>
    </p:spTree>
    <p:extLst>
      <p:ext uri="{BB962C8B-B14F-4D97-AF65-F5344CB8AC3E}">
        <p14:creationId xmlns:p14="http://schemas.microsoft.com/office/powerpoint/2010/main" val="257723828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3100" dirty="0"/>
              <a:t>T</a:t>
            </a:r>
            <a:r>
              <a:rPr lang="en-GB" sz="3100" dirty="0" smtClean="0"/>
              <a:t>he property &amp; legal responsibilities</a:t>
            </a:r>
            <a:endParaRPr lang="en-GB" sz="3100" dirty="0"/>
          </a:p>
        </p:txBody>
      </p:sp>
      <p:sp>
        <p:nvSpPr>
          <p:cNvPr id="3" name="Content Placeholder 2"/>
          <p:cNvSpPr>
            <a:spLocks noGrp="1"/>
          </p:cNvSpPr>
          <p:nvPr>
            <p:ph idx="1"/>
          </p:nvPr>
        </p:nvSpPr>
        <p:spPr/>
        <p:txBody>
          <a:bodyPr>
            <a:normAutofit/>
          </a:bodyPr>
          <a:lstStyle/>
          <a:p>
            <a:pPr algn="just"/>
            <a:r>
              <a:rPr lang="en-GB" dirty="0"/>
              <a:t>Statutory obligations – who is responsible? </a:t>
            </a:r>
          </a:p>
          <a:p>
            <a:pPr algn="just"/>
            <a:r>
              <a:rPr lang="en-GB" dirty="0"/>
              <a:t>Insurance </a:t>
            </a:r>
            <a:r>
              <a:rPr lang="en-GB" dirty="0" smtClean="0"/>
              <a:t>–a pub is a </a:t>
            </a:r>
            <a:r>
              <a:rPr lang="en-GB" dirty="0"/>
              <a:t>commercial public </a:t>
            </a:r>
            <a:r>
              <a:rPr lang="en-GB" dirty="0" smtClean="0"/>
              <a:t>building.</a:t>
            </a:r>
          </a:p>
          <a:p>
            <a:pPr algn="just"/>
            <a:r>
              <a:rPr lang="en-GB" dirty="0" smtClean="0"/>
              <a:t>Third </a:t>
            </a:r>
            <a:r>
              <a:rPr lang="en-GB" dirty="0"/>
              <a:t>party rights and restrictions?</a:t>
            </a:r>
          </a:p>
          <a:p>
            <a:pPr algn="just"/>
            <a:r>
              <a:rPr lang="en-GB" dirty="0"/>
              <a:t>Maintenance and repairs?</a:t>
            </a:r>
          </a:p>
          <a:p>
            <a:pPr algn="just"/>
            <a:r>
              <a:rPr lang="en-GB" dirty="0"/>
              <a:t>Fixtures and fittings?</a:t>
            </a:r>
          </a:p>
          <a:p>
            <a:pPr algn="just"/>
            <a:r>
              <a:rPr lang="en-GB" dirty="0"/>
              <a:t>A cleaning programme to the interior?</a:t>
            </a:r>
          </a:p>
          <a:p>
            <a:pPr algn="just"/>
            <a:r>
              <a:rPr lang="en-GB" dirty="0"/>
              <a:t>The upkeep of the exterior</a:t>
            </a:r>
            <a:r>
              <a:rPr lang="en-GB" dirty="0" smtClean="0"/>
              <a:t>?</a:t>
            </a:r>
          </a:p>
          <a:p>
            <a:pPr algn="just"/>
            <a:r>
              <a:rPr lang="en-GB" dirty="0" smtClean="0"/>
              <a:t>Employment law</a:t>
            </a:r>
          </a:p>
          <a:p>
            <a:pPr algn="just"/>
            <a:r>
              <a:rPr lang="en-GB" dirty="0" smtClean="0"/>
              <a:t>Responsibilities tied to grants and funding</a:t>
            </a:r>
          </a:p>
          <a:p>
            <a:pPr algn="just"/>
            <a:endParaRPr lang="en-GB" dirty="0"/>
          </a:p>
        </p:txBody>
      </p:sp>
    </p:spTree>
    <p:extLst>
      <p:ext uri="{BB962C8B-B14F-4D97-AF65-F5344CB8AC3E}">
        <p14:creationId xmlns:p14="http://schemas.microsoft.com/office/powerpoint/2010/main" val="261823568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6934200" cy="1143000"/>
          </a:xfrm>
        </p:spPr>
        <p:txBody>
          <a:bodyPr>
            <a:normAutofit/>
          </a:bodyPr>
          <a:lstStyle/>
          <a:p>
            <a:r>
              <a:rPr lang="en-GB" sz="3100" dirty="0"/>
              <a:t>Employing a manager – can you afford one?</a:t>
            </a:r>
          </a:p>
        </p:txBody>
      </p:sp>
      <p:sp>
        <p:nvSpPr>
          <p:cNvPr id="3" name="Content Placeholder 2"/>
          <p:cNvSpPr>
            <a:spLocks noGrp="1"/>
          </p:cNvSpPr>
          <p:nvPr>
            <p:ph idx="1"/>
          </p:nvPr>
        </p:nvSpPr>
        <p:spPr/>
        <p:txBody>
          <a:bodyPr>
            <a:normAutofit/>
          </a:bodyPr>
          <a:lstStyle/>
          <a:p>
            <a:pPr algn="just"/>
            <a:r>
              <a:rPr lang="en-GB" dirty="0"/>
              <a:t>Minimum </a:t>
            </a:r>
            <a:r>
              <a:rPr lang="en-GB" dirty="0" smtClean="0"/>
              <a:t>wage – 48 hour week – 10% of turnover </a:t>
            </a:r>
          </a:p>
          <a:p>
            <a:pPr algn="just"/>
            <a:r>
              <a:rPr lang="en-GB" dirty="0"/>
              <a:t>Does your business plan provide enough </a:t>
            </a:r>
            <a:r>
              <a:rPr lang="en-GB" dirty="0" smtClean="0"/>
              <a:t>profit?</a:t>
            </a:r>
            <a:endParaRPr lang="en-GB" dirty="0"/>
          </a:p>
          <a:p>
            <a:pPr algn="just"/>
            <a:r>
              <a:rPr lang="en-GB" dirty="0"/>
              <a:t>How will you support your manager?</a:t>
            </a:r>
          </a:p>
          <a:p>
            <a:pPr algn="just"/>
            <a:r>
              <a:rPr lang="en-GB" dirty="0"/>
              <a:t>What will be your manager’s responsibilities?</a:t>
            </a:r>
          </a:p>
          <a:p>
            <a:pPr algn="just"/>
            <a:r>
              <a:rPr lang="en-GB" dirty="0"/>
              <a:t>Will staff be recruited by the manager or the community? What process will be put in place?</a:t>
            </a:r>
          </a:p>
          <a:p>
            <a:pPr algn="just"/>
            <a:r>
              <a:rPr lang="en-GB" dirty="0"/>
              <a:t>When the manager is on off-duty, or on holiday who will take on the managers duties?</a:t>
            </a:r>
          </a:p>
          <a:p>
            <a:pPr algn="just"/>
            <a:r>
              <a:rPr lang="en-GB" dirty="0"/>
              <a:t>If the manager leaves how will you run the pub?</a:t>
            </a:r>
          </a:p>
          <a:p>
            <a:pPr algn="just"/>
            <a:endParaRPr lang="en-GB" dirty="0" smtClean="0"/>
          </a:p>
        </p:txBody>
      </p:sp>
    </p:spTree>
    <p:extLst>
      <p:ext uri="{BB962C8B-B14F-4D97-AF65-F5344CB8AC3E}">
        <p14:creationId xmlns:p14="http://schemas.microsoft.com/office/powerpoint/2010/main" val="97617662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6934200" cy="1143000"/>
          </a:xfrm>
        </p:spPr>
        <p:txBody>
          <a:bodyPr>
            <a:normAutofit/>
          </a:bodyPr>
          <a:lstStyle/>
          <a:p>
            <a:r>
              <a:rPr lang="en-GB" sz="3100" dirty="0"/>
              <a:t>Employing a manager – can you afford one?</a:t>
            </a:r>
          </a:p>
        </p:txBody>
      </p:sp>
      <p:sp>
        <p:nvSpPr>
          <p:cNvPr id="3" name="Content Placeholder 2"/>
          <p:cNvSpPr>
            <a:spLocks noGrp="1"/>
          </p:cNvSpPr>
          <p:nvPr>
            <p:ph idx="1"/>
          </p:nvPr>
        </p:nvSpPr>
        <p:spPr/>
        <p:txBody>
          <a:bodyPr>
            <a:normAutofit lnSpcReduction="10000"/>
          </a:bodyPr>
          <a:lstStyle/>
          <a:p>
            <a:pPr algn="just"/>
            <a:r>
              <a:rPr lang="en-GB" dirty="0" smtClean="0"/>
              <a:t>If </a:t>
            </a:r>
            <a:r>
              <a:rPr lang="en-GB" dirty="0"/>
              <a:t>you look to employ a management couple it is essential that the 20% to 25% wage percentage to turnover is maintained</a:t>
            </a:r>
          </a:p>
          <a:p>
            <a:pPr algn="just"/>
            <a:r>
              <a:rPr lang="en-GB" dirty="0"/>
              <a:t>Don’t forget to factor in sickness and holiday pay for the manager and </a:t>
            </a:r>
            <a:r>
              <a:rPr lang="en-GB" dirty="0" smtClean="0"/>
              <a:t>staff</a:t>
            </a:r>
          </a:p>
          <a:p>
            <a:pPr algn="just"/>
            <a:r>
              <a:rPr lang="en-GB" dirty="0"/>
              <a:t>To get the best out of your manager they must work hard for the 48 hours each week and know that the community will support them</a:t>
            </a:r>
          </a:p>
          <a:p>
            <a:pPr algn="just"/>
            <a:r>
              <a:rPr lang="en-GB" dirty="0"/>
              <a:t>The support that the community provide must be three things – organised, support with business processes, support with statutory responsibilities</a:t>
            </a:r>
          </a:p>
          <a:p>
            <a:pPr algn="just"/>
            <a:endParaRPr lang="en-GB" dirty="0"/>
          </a:p>
          <a:p>
            <a:endParaRPr lang="en-GB" dirty="0"/>
          </a:p>
        </p:txBody>
      </p:sp>
    </p:spTree>
    <p:extLst>
      <p:ext uri="{BB962C8B-B14F-4D97-AF65-F5344CB8AC3E}">
        <p14:creationId xmlns:p14="http://schemas.microsoft.com/office/powerpoint/2010/main" val="255351226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6934200" cy="1143000"/>
          </a:xfrm>
        </p:spPr>
        <p:txBody>
          <a:bodyPr>
            <a:normAutofit/>
          </a:bodyPr>
          <a:lstStyle/>
          <a:p>
            <a:r>
              <a:rPr lang="en-GB" sz="3100" dirty="0"/>
              <a:t>Support for your manager - organised</a:t>
            </a:r>
          </a:p>
        </p:txBody>
      </p:sp>
      <p:sp>
        <p:nvSpPr>
          <p:cNvPr id="3" name="Content Placeholder 2"/>
          <p:cNvSpPr>
            <a:spLocks noGrp="1"/>
          </p:cNvSpPr>
          <p:nvPr>
            <p:ph idx="1"/>
          </p:nvPr>
        </p:nvSpPr>
        <p:spPr/>
        <p:txBody>
          <a:bodyPr>
            <a:normAutofit/>
          </a:bodyPr>
          <a:lstStyle/>
          <a:p>
            <a:pPr algn="just"/>
            <a:r>
              <a:rPr lang="en-GB" dirty="0"/>
              <a:t>The community must decide how they will support their manager and make sure everyone knows the processes</a:t>
            </a:r>
          </a:p>
          <a:p>
            <a:pPr algn="just"/>
            <a:r>
              <a:rPr lang="en-GB" dirty="0"/>
              <a:t>It is impossible to provide support if everyone in the community is involved. </a:t>
            </a:r>
          </a:p>
          <a:p>
            <a:pPr algn="just"/>
            <a:r>
              <a:rPr lang="en-GB" dirty="0"/>
              <a:t>Liaison with the manager should be a single person or small sub-committee (3-4 people max)</a:t>
            </a:r>
          </a:p>
          <a:p>
            <a:pPr algn="just"/>
            <a:r>
              <a:rPr lang="en-GB" dirty="0"/>
              <a:t>Ensure the manager and staff know how liaison with the community is organised and any breech of this protocol is addressed immediately</a:t>
            </a:r>
          </a:p>
        </p:txBody>
      </p:sp>
    </p:spTree>
    <p:extLst>
      <p:ext uri="{BB962C8B-B14F-4D97-AF65-F5344CB8AC3E}">
        <p14:creationId xmlns:p14="http://schemas.microsoft.com/office/powerpoint/2010/main" val="312836993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6934200" cy="1143000"/>
          </a:xfrm>
        </p:spPr>
        <p:txBody>
          <a:bodyPr>
            <a:normAutofit/>
          </a:bodyPr>
          <a:lstStyle/>
          <a:p>
            <a:r>
              <a:rPr lang="en-GB" sz="3100" dirty="0"/>
              <a:t>Management responsibilities</a:t>
            </a:r>
          </a:p>
        </p:txBody>
      </p:sp>
      <p:sp>
        <p:nvSpPr>
          <p:cNvPr id="3" name="Content Placeholder 2"/>
          <p:cNvSpPr>
            <a:spLocks noGrp="1"/>
          </p:cNvSpPr>
          <p:nvPr>
            <p:ph idx="1"/>
          </p:nvPr>
        </p:nvSpPr>
        <p:spPr/>
        <p:txBody>
          <a:bodyPr>
            <a:normAutofit fontScale="92500" lnSpcReduction="10000"/>
          </a:bodyPr>
          <a:lstStyle/>
          <a:p>
            <a:pPr algn="just"/>
            <a:r>
              <a:rPr lang="en-GB" dirty="0"/>
              <a:t>The responsibilities of the manager can range from serving behind the bar through to complete control – the community need to decide</a:t>
            </a:r>
          </a:p>
          <a:p>
            <a:pPr algn="just"/>
            <a:r>
              <a:rPr lang="en-GB" dirty="0"/>
              <a:t>The manager should serve behind the bar when working during opening times. They should not be ‘watching the staff’ or talking with customers. If they can’t do this when they are serving they are not a good manager.</a:t>
            </a:r>
          </a:p>
          <a:p>
            <a:pPr algn="just"/>
            <a:r>
              <a:rPr lang="en-GB" dirty="0"/>
              <a:t>Giving the manager control is a good option. Ordering, cost controls (utilities etc), staff rota, planning events, analysing the success of events </a:t>
            </a:r>
          </a:p>
          <a:p>
            <a:pPr algn="just"/>
            <a:r>
              <a:rPr lang="en-GB" dirty="0"/>
              <a:t>Premises Licence and designated premises supervisor </a:t>
            </a:r>
          </a:p>
        </p:txBody>
      </p:sp>
    </p:spTree>
    <p:extLst>
      <p:ext uri="{BB962C8B-B14F-4D97-AF65-F5344CB8AC3E}">
        <p14:creationId xmlns:p14="http://schemas.microsoft.com/office/powerpoint/2010/main" val="1170558618"/>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1042</TotalTime>
  <Words>2626</Words>
  <Application>Microsoft Office PowerPoint</Application>
  <PresentationFormat>On-screen Show (4:3)</PresentationFormat>
  <Paragraphs>188</Paragraphs>
  <Slides>29</Slides>
  <Notes>0</Notes>
  <HiddenSlides>0</HiddenSlides>
  <MMClips>0</MMClips>
  <ScaleCrop>false</ScaleCrop>
  <HeadingPairs>
    <vt:vector size="4" baseType="variant">
      <vt:variant>
        <vt:lpstr>Theme</vt:lpstr>
      </vt:variant>
      <vt:variant>
        <vt:i4>3</vt:i4>
      </vt:variant>
      <vt:variant>
        <vt:lpstr>Slide Titles</vt:lpstr>
      </vt:variant>
      <vt:variant>
        <vt:i4>29</vt:i4>
      </vt:variant>
    </vt:vector>
  </HeadingPairs>
  <TitlesOfParts>
    <vt:vector size="32" baseType="lpstr">
      <vt:lpstr>Office Theme</vt:lpstr>
      <vt:lpstr>1_Office Theme</vt:lpstr>
      <vt:lpstr>2_Office Theme</vt:lpstr>
      <vt:lpstr>Choosing and implementing an  operating structure  for your  community pub </vt:lpstr>
      <vt:lpstr>Why it is important to choose the right operating structure.</vt:lpstr>
      <vt:lpstr>Managed or leased?</vt:lpstr>
      <vt:lpstr>Whatever the style of operation certain things need to be understood</vt:lpstr>
      <vt:lpstr>The property &amp; legal responsibilities</vt:lpstr>
      <vt:lpstr>Employing a manager – can you afford one?</vt:lpstr>
      <vt:lpstr>Employing a manager – can you afford one?</vt:lpstr>
      <vt:lpstr>Support for your manager - organised</vt:lpstr>
      <vt:lpstr>Management responsibilities</vt:lpstr>
      <vt:lpstr>Staffing</vt:lpstr>
      <vt:lpstr>The manager leaves…..what now</vt:lpstr>
      <vt:lpstr>The manager leaves…..suddenly</vt:lpstr>
      <vt:lpstr>Is a tenant the right way to operate your community pub?</vt:lpstr>
      <vt:lpstr>Understanding a tenancy and a lease</vt:lpstr>
      <vt:lpstr>Why you may choose a tenancy over a managed operational structure</vt:lpstr>
      <vt:lpstr>A tenant – business model</vt:lpstr>
      <vt:lpstr>An entrepreneurial tenant</vt:lpstr>
      <vt:lpstr>A tenant – The community is short of time</vt:lpstr>
      <vt:lpstr>A tenant – the community is short of funds</vt:lpstr>
      <vt:lpstr>A tenant – the ideal candidate</vt:lpstr>
      <vt:lpstr>Recruiting for a manager or tenant</vt:lpstr>
      <vt:lpstr>Local knowledge………</vt:lpstr>
      <vt:lpstr>You have your manager or tenant – what help do you need?</vt:lpstr>
      <vt:lpstr>You have your manager or tenant – what help do you need? - Legal</vt:lpstr>
      <vt:lpstr>You have your manager or tenant – what help do you need? - Accountant</vt:lpstr>
      <vt:lpstr>You have your manager or tenant – what help do you need? – Stocktaker</vt:lpstr>
      <vt:lpstr>You have your manager or tenant – what help do you need? – day to day</vt:lpstr>
      <vt:lpstr>In conclusion - choose wisely but have an open mind</vt:lpstr>
      <vt:lpstr>Choosing and implementing an  operating structure  for your  community pub </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Choosing an operating structure for your  Co-operative Pub</dc:title>
  <dc:creator>Hannah</dc:creator>
  <cp:lastModifiedBy>Sarah Taylor</cp:lastModifiedBy>
  <cp:revision>44</cp:revision>
  <dcterms:created xsi:type="dcterms:W3CDTF">2006-08-16T00:00:00Z</dcterms:created>
  <dcterms:modified xsi:type="dcterms:W3CDTF">2018-06-21T10:38:23Z</dcterms:modified>
</cp:coreProperties>
</file>