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1" r:id="rId2"/>
    <p:sldId id="312" r:id="rId3"/>
    <p:sldId id="291" r:id="rId4"/>
    <p:sldId id="313" r:id="rId5"/>
    <p:sldId id="290" r:id="rId6"/>
    <p:sldId id="298" r:id="rId7"/>
    <p:sldId id="292" r:id="rId8"/>
    <p:sldId id="295" r:id="rId9"/>
    <p:sldId id="311" r:id="rId10"/>
    <p:sldId id="314" r:id="rId11"/>
    <p:sldId id="284" r:id="rId12"/>
    <p:sldId id="304" r:id="rId13"/>
    <p:sldId id="285" r:id="rId14"/>
    <p:sldId id="293" r:id="rId15"/>
    <p:sldId id="297" r:id="rId16"/>
    <p:sldId id="305" r:id="rId17"/>
    <p:sldId id="286" r:id="rId18"/>
    <p:sldId id="288" r:id="rId19"/>
    <p:sldId id="306" r:id="rId20"/>
    <p:sldId id="289" r:id="rId21"/>
    <p:sldId id="301" r:id="rId22"/>
    <p:sldId id="302" r:id="rId23"/>
    <p:sldId id="303" r:id="rId24"/>
    <p:sldId id="300" r:id="rId25"/>
    <p:sldId id="307" r:id="rId26"/>
    <p:sldId id="308" r:id="rId27"/>
    <p:sldId id="309" r:id="rId28"/>
    <p:sldId id="31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3CA42-0056-DFC4-7DAF-1FC144467AA1}" v="1632" dt="2022-08-18T11:28:29.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110" d="100"/>
          <a:sy n="110" d="100"/>
        </p:scale>
        <p:origin x="1650" y="108"/>
      </p:cViewPr>
      <p:guideLst>
        <p:guide orient="horz" pos="2160"/>
        <p:guide pos="2880"/>
      </p:guideLst>
    </p:cSldViewPr>
  </p:slideViewPr>
  <p:notesTextViewPr>
    <p:cViewPr>
      <p:scale>
        <a:sx n="1" d="1"/>
        <a:sy n="1" d="1"/>
      </p:scale>
      <p:origin x="0" y="0"/>
    </p:cViewPr>
  </p:notesTextViewPr>
  <p:sorterViewPr>
    <p:cViewPr>
      <p:scale>
        <a:sx n="100" d="100"/>
        <a:sy n="100" d="100"/>
      </p:scale>
      <p:origin x="0" y="-54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269508889519288"/>
          <c:y val="0.17471401742335727"/>
          <c:w val="0.456042578011082"/>
          <c:h val="0.81437305577158103"/>
        </c:manualLayout>
      </c:layout>
      <c:doughnutChart>
        <c:varyColors val="1"/>
        <c:ser>
          <c:idx val="0"/>
          <c:order val="0"/>
          <c:tx>
            <c:strRef>
              <c:f>Sheet1!$B$1</c:f>
              <c:strCache>
                <c:ptCount val="1"/>
                <c:pt idx="0">
                  <c:v>What employers look for</c:v>
                </c:pt>
              </c:strCache>
            </c:strRef>
          </c:tx>
          <c:spPr>
            <a:ln>
              <a:solidFill>
                <a:schemeClr val="tx1">
                  <a:lumMod val="75000"/>
                  <a:lumOff val="25000"/>
                </a:schemeClr>
              </a:solidFill>
            </a:ln>
          </c:spPr>
          <c:dLbls>
            <c:dLbl>
              <c:idx val="0"/>
              <c:layout>
                <c:manualLayout>
                  <c:x val="-2.4691358024691398E-2"/>
                  <c:y val="-2.3885175622910999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0-E388-40F0-9CFB-016B441E41DD}"/>
                </c:ext>
                <c:ext xmlns:c15="http://schemas.microsoft.com/office/drawing/2012/chart" uri="{CE6537A1-D6FC-4f65-9D91-7224C49458BB}">
                  <c15:layout/>
                </c:ext>
              </c:extLst>
            </c:dLbl>
            <c:dLbl>
              <c:idx val="1"/>
              <c:layout>
                <c:manualLayout>
                  <c:x val="-1.54320987654321E-2"/>
                  <c:y val="2.1231267220365301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E388-40F0-9CFB-016B441E41DD}"/>
                </c:ext>
                <c:ext xmlns:c15="http://schemas.microsoft.com/office/drawing/2012/chart" uri="{CE6537A1-D6FC-4f65-9D91-7224C49458BB}">
                  <c15:layout/>
                </c:ext>
              </c:extLst>
            </c:dLbl>
            <c:dLbl>
              <c:idx val="2"/>
              <c:layout>
                <c:manualLayout>
                  <c:x val="3.5493827160493797E-2"/>
                  <c:y val="5.0424259648367602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E388-40F0-9CFB-016B441E41DD}"/>
                </c:ext>
                <c:ext xmlns:c15="http://schemas.microsoft.com/office/drawing/2012/chart" uri="{CE6537A1-D6FC-4f65-9D91-7224C49458BB}">
                  <c15:layout/>
                </c:ext>
              </c:extLst>
            </c:dLbl>
            <c:dLbl>
              <c:idx val="3"/>
              <c:layout>
                <c:manualLayout>
                  <c:x val="3.0864197530864199E-2"/>
                  <c:y val="-2.3885175622910999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E388-40F0-9CFB-016B441E41DD}"/>
                </c:ext>
                <c:ext xmlns:c15="http://schemas.microsoft.com/office/drawing/2012/chart" uri="{CE6537A1-D6FC-4f65-9D91-7224C49458BB}">
                  <c15:layout/>
                </c:ext>
              </c:extLst>
            </c:dLbl>
            <c:spPr>
              <a:noFill/>
              <a:ln>
                <a:noFill/>
              </a:ln>
              <a:effectLst/>
            </c:sp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Experience</c:v>
                </c:pt>
                <c:pt idx="1">
                  <c:v>Skills</c:v>
                </c:pt>
                <c:pt idx="2">
                  <c:v>Personal attributes</c:v>
                </c:pt>
                <c:pt idx="3">
                  <c:v>Qualifications</c:v>
                </c:pt>
              </c:strCache>
            </c:strRef>
          </c:cat>
          <c:val>
            <c:numRef>
              <c:f>Sheet1!$B$2:$B$5</c:f>
              <c:numCache>
                <c:formatCode>General</c:formatCode>
                <c:ptCount val="4"/>
                <c:pt idx="0">
                  <c:v>25</c:v>
                </c:pt>
                <c:pt idx="1">
                  <c:v>25</c:v>
                </c:pt>
                <c:pt idx="2">
                  <c:v>25</c:v>
                </c:pt>
                <c:pt idx="3">
                  <c:v>25</c:v>
                </c:pt>
              </c:numCache>
            </c:numRef>
          </c:val>
          <c:extLst xmlns:c16r2="http://schemas.microsoft.com/office/drawing/2015/06/chart">
            <c:ext xmlns:c16="http://schemas.microsoft.com/office/drawing/2014/chart" uri="{C3380CC4-5D6E-409C-BE32-E72D297353CC}">
              <c16:uniqueId val="{00000004-E388-40F0-9CFB-016B441E41D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0.53398</cdr:x>
      <cdr:y>0.4375</cdr:y>
    </cdr:from>
    <cdr:to>
      <cdr:x>0.59523</cdr:x>
      <cdr:y>0.53125</cdr:y>
    </cdr:to>
    <cdr:cxnSp macro="">
      <cdr:nvCxnSpPr>
        <cdr:cNvPr id="2" name="Straight Arrow Connector 1">
          <a:extLst xmlns:a="http://schemas.openxmlformats.org/drawingml/2006/main">
            <a:ext uri="{FF2B5EF4-FFF2-40B4-BE49-F238E27FC236}">
              <a16:creationId xmlns:a16="http://schemas.microsoft.com/office/drawing/2014/main" xmlns="" id="{A5EDE160-84B1-DE18-603B-BDD18F8D1B02}"/>
            </a:ext>
          </a:extLst>
        </cdr:cNvPr>
        <cdr:cNvCxnSpPr/>
      </cdr:nvCxnSpPr>
      <cdr:spPr>
        <a:xfrm xmlns:a="http://schemas.openxmlformats.org/drawingml/2006/main" flipH="1">
          <a:off x="4394448" y="2016223"/>
          <a:ext cx="504056" cy="432048"/>
        </a:xfrm>
        <a:prstGeom xmlns:a="http://schemas.openxmlformats.org/drawingml/2006/main" prst="straightConnector1">
          <a:avLst/>
        </a:prstGeom>
        <a:ln xmlns:a="http://schemas.openxmlformats.org/drawingml/2006/main" w="38100">
          <a:solidFill>
            <a:schemeClr val="tx1">
              <a:lumMod val="95000"/>
              <a:lumOff val="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0.43836</cdr:x>
      <cdr:y>0.60684</cdr:y>
    </cdr:from>
    <cdr:to>
      <cdr:x>0.49086</cdr:x>
      <cdr:y>0.72757</cdr:y>
    </cdr:to>
    <cdr:cxnSp macro="">
      <cdr:nvCxnSpPr>
        <cdr:cNvPr id="5" name="Straight Arrow Connector 4">
          <a:extLst xmlns:a="http://schemas.openxmlformats.org/drawingml/2006/main">
            <a:ext uri="{FF2B5EF4-FFF2-40B4-BE49-F238E27FC236}">
              <a16:creationId xmlns:a16="http://schemas.microsoft.com/office/drawing/2014/main" xmlns="" id="{A0F91F4F-B9FB-B167-D9D4-17B63B65E70B}"/>
            </a:ext>
          </a:extLst>
        </cdr:cNvPr>
        <cdr:cNvCxnSpPr/>
      </cdr:nvCxnSpPr>
      <cdr:spPr>
        <a:xfrm xmlns:a="http://schemas.openxmlformats.org/drawingml/2006/main" flipV="1">
          <a:off x="3607532" y="2796643"/>
          <a:ext cx="432048" cy="556374"/>
        </a:xfrm>
        <a:prstGeom xmlns:a="http://schemas.openxmlformats.org/drawingml/2006/main" prst="straightConnector1">
          <a:avLst/>
        </a:prstGeom>
        <a:ln xmlns:a="http://schemas.openxmlformats.org/drawingml/2006/main" w="38100">
          <a:solidFill>
            <a:schemeClr val="tx1">
              <a:lumMod val="95000"/>
              <a:lumOff val="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0.53398</cdr:x>
      <cdr:y>0.60684</cdr:y>
    </cdr:from>
    <cdr:to>
      <cdr:x>0.58648</cdr:x>
      <cdr:y>0.70312</cdr:y>
    </cdr:to>
    <cdr:cxnSp macro="">
      <cdr:nvCxnSpPr>
        <cdr:cNvPr id="8" name="Straight Arrow Connector 7">
          <a:extLst xmlns:a="http://schemas.openxmlformats.org/drawingml/2006/main">
            <a:ext uri="{FF2B5EF4-FFF2-40B4-BE49-F238E27FC236}">
              <a16:creationId xmlns:a16="http://schemas.microsoft.com/office/drawing/2014/main" xmlns="" id="{A40258DD-D82B-65F4-7678-D59A46ACC2AF}"/>
            </a:ext>
          </a:extLst>
        </cdr:cNvPr>
        <cdr:cNvCxnSpPr/>
      </cdr:nvCxnSpPr>
      <cdr:spPr>
        <a:xfrm xmlns:a="http://schemas.openxmlformats.org/drawingml/2006/main" flipH="1" flipV="1">
          <a:off x="4394448" y="2796643"/>
          <a:ext cx="432048" cy="443716"/>
        </a:xfrm>
        <a:prstGeom xmlns:a="http://schemas.openxmlformats.org/drawingml/2006/main" prst="straightConnector1">
          <a:avLst/>
        </a:prstGeom>
        <a:ln xmlns:a="http://schemas.openxmlformats.org/drawingml/2006/main" w="38100">
          <a:solidFill>
            <a:schemeClr val="tx1">
              <a:lumMod val="95000"/>
              <a:lumOff val="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499200-B1E2-4945-8359-F349F6D47CD5}" type="datetimeFigureOut">
              <a:rPr lang="en-GB" smtClean="0"/>
              <a:t>18/08/2022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78429-B4F9-49BA-B104-26A1B3EA0F43}" type="slidenum">
              <a:rPr lang="en-GB" smtClean="0"/>
              <a:t>‹#›</a:t>
            </a:fld>
            <a:endParaRPr lang="en-GB"/>
          </a:p>
        </p:txBody>
      </p:sp>
    </p:spTree>
    <p:extLst>
      <p:ext uri="{BB962C8B-B14F-4D97-AF65-F5344CB8AC3E}">
        <p14:creationId xmlns:p14="http://schemas.microsoft.com/office/powerpoint/2010/main" val="432421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9699"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970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34437D4-0A04-4117-8EE3-CF32525616CA}" type="slidenum">
              <a:rPr lang="en-US" altLang="en-US" sz="1200"/>
              <a:pPr/>
              <a:t>6</a:t>
            </a:fld>
            <a:endParaRPr lang="en-US" altLang="en-US" sz="1200"/>
          </a:p>
        </p:txBody>
      </p:sp>
    </p:spTree>
    <p:extLst>
      <p:ext uri="{BB962C8B-B14F-4D97-AF65-F5344CB8AC3E}">
        <p14:creationId xmlns:p14="http://schemas.microsoft.com/office/powerpoint/2010/main" val="345789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5"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867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7E5914-512F-4F30-8B96-3DE1CC85E799}" type="slidenum">
              <a:rPr lang="en-US" altLang="en-US" sz="1200"/>
              <a:pPr/>
              <a:t>8</a:t>
            </a:fld>
            <a:endParaRPr lang="en-US" altLang="en-US" sz="1200"/>
          </a:p>
        </p:txBody>
      </p:sp>
    </p:spTree>
    <p:extLst>
      <p:ext uri="{BB962C8B-B14F-4D97-AF65-F5344CB8AC3E}">
        <p14:creationId xmlns:p14="http://schemas.microsoft.com/office/powerpoint/2010/main" val="66173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7"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2ADE8B-3415-488E-BDFC-3D3A733C1D86}" type="slidenum">
              <a:rPr lang="en-US" altLang="en-US" sz="1200"/>
              <a:pPr/>
              <a:t>14</a:t>
            </a:fld>
            <a:endParaRPr lang="en-US" altLang="en-US" sz="1200"/>
          </a:p>
        </p:txBody>
      </p:sp>
    </p:spTree>
    <p:extLst>
      <p:ext uri="{BB962C8B-B14F-4D97-AF65-F5344CB8AC3E}">
        <p14:creationId xmlns:p14="http://schemas.microsoft.com/office/powerpoint/2010/main" val="356713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4579"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25495B-A35B-4735-8AF4-457EF8F460F9}" type="slidenum">
              <a:rPr lang="en-US" altLang="en-US" sz="1200"/>
              <a:pPr/>
              <a:t>15</a:t>
            </a:fld>
            <a:endParaRPr lang="en-US" altLang="en-US" sz="1200"/>
          </a:p>
        </p:txBody>
      </p:sp>
    </p:spTree>
    <p:extLst>
      <p:ext uri="{BB962C8B-B14F-4D97-AF65-F5344CB8AC3E}">
        <p14:creationId xmlns:p14="http://schemas.microsoft.com/office/powerpoint/2010/main" val="69993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endParaRPr lang="en-GB" altLang="en-US" dirty="0"/>
          </a:p>
        </p:txBody>
      </p:sp>
    </p:spTree>
    <p:extLst>
      <p:ext uri="{BB962C8B-B14F-4D97-AF65-F5344CB8AC3E}">
        <p14:creationId xmlns:p14="http://schemas.microsoft.com/office/powerpoint/2010/main" val="126301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GB" altLang="en-US"/>
              <a:t>Having mentioned screening on the previous slide - just a note about DBS because</a:t>
            </a:r>
          </a:p>
          <a:p>
            <a:pPr>
              <a:buFontTx/>
              <a:buChar char="•"/>
            </a:pPr>
            <a:r>
              <a:rPr lang="en-GB" altLang="en-US"/>
              <a:t>I’m often asked about DBS (by community shops in particular and charity shops)</a:t>
            </a:r>
          </a:p>
          <a:p>
            <a:pPr>
              <a:buFontTx/>
              <a:buChar char="•"/>
            </a:pPr>
            <a:r>
              <a:rPr lang="en-GB" altLang="en-US"/>
              <a:t>Just to clarify …</a:t>
            </a:r>
          </a:p>
          <a:p>
            <a:pPr>
              <a:buFontTx/>
              <a:buChar char="•"/>
            </a:pPr>
            <a:r>
              <a:rPr lang="en-GB" altLang="en-US"/>
              <a:t>Anyone working in retail, e.g. charity shops, can apply for a Basic Disclosure Check – regardless of whether they are working with children or not. Whether organisations can apply for Standard or Enhanced Disclosure Checks also depend on who your volunteers are working with, what activities they’re doing and how often they are carrying out those activities</a:t>
            </a:r>
          </a:p>
        </p:txBody>
      </p:sp>
    </p:spTree>
    <p:extLst>
      <p:ext uri="{BB962C8B-B14F-4D97-AF65-F5344CB8AC3E}">
        <p14:creationId xmlns:p14="http://schemas.microsoft.com/office/powerpoint/2010/main" val="261385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GB" altLang="en-US"/>
              <a:t>Whilst it is a useful tool in helping to identify unsuitable volunteers, it is not enough just to rely on carrying out a DBS check and this should be used as part of a recruitment process which involves interviews, references and ongoing training and supervision once the volunteer has started in their role. </a:t>
            </a:r>
          </a:p>
          <a:p>
            <a:pPr>
              <a:buFontTx/>
              <a:buChar char="•"/>
            </a:pPr>
            <a:r>
              <a:rPr lang="en-GB" altLang="en-US"/>
              <a:t>The duty of care requires that an organisation does everything reasonable within its power to protect people from harm. It could be argued that if an organisation works with children and / or vulnerable adults, part of this duty of care is to undertake DBS checks on volunteers who are going to work with those people. </a:t>
            </a:r>
          </a:p>
          <a:p>
            <a:endParaRPr lang="en-GB" altLang="en-US"/>
          </a:p>
        </p:txBody>
      </p:sp>
    </p:spTree>
    <p:extLst>
      <p:ext uri="{BB962C8B-B14F-4D97-AF65-F5344CB8AC3E}">
        <p14:creationId xmlns:p14="http://schemas.microsoft.com/office/powerpoint/2010/main" val="314665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58850" eaLnBrk="0" hangingPunct="0">
              <a:defRPr sz="2400" b="1">
                <a:solidFill>
                  <a:schemeClr val="tx1"/>
                </a:solidFill>
                <a:latin typeface="Arial" panose="020B0604020202020204" pitchFamily="34" charset="0"/>
                <a:cs typeface="Arial" panose="020B0604020202020204" pitchFamily="34" charset="0"/>
              </a:defRPr>
            </a:lvl1pPr>
            <a:lvl2pPr marL="742950" indent="-285750" defTabSz="958850" eaLnBrk="0" hangingPunct="0">
              <a:defRPr sz="2400" b="1">
                <a:solidFill>
                  <a:schemeClr val="tx1"/>
                </a:solidFill>
                <a:latin typeface="Arial" panose="020B0604020202020204" pitchFamily="34" charset="0"/>
                <a:cs typeface="Arial" panose="020B0604020202020204" pitchFamily="34" charset="0"/>
              </a:defRPr>
            </a:lvl2pPr>
            <a:lvl3pPr marL="1143000" indent="-228600" defTabSz="958850" eaLnBrk="0" hangingPunct="0">
              <a:defRPr sz="2400" b="1">
                <a:solidFill>
                  <a:schemeClr val="tx1"/>
                </a:solidFill>
                <a:latin typeface="Arial" panose="020B0604020202020204" pitchFamily="34" charset="0"/>
                <a:cs typeface="Arial" panose="020B0604020202020204" pitchFamily="34" charset="0"/>
              </a:defRPr>
            </a:lvl3pPr>
            <a:lvl4pPr marL="1600200" indent="-228600" defTabSz="958850" eaLnBrk="0" hangingPunct="0">
              <a:defRPr sz="2400" b="1">
                <a:solidFill>
                  <a:schemeClr val="tx1"/>
                </a:solidFill>
                <a:latin typeface="Arial" panose="020B0604020202020204" pitchFamily="34" charset="0"/>
                <a:cs typeface="Arial" panose="020B0604020202020204" pitchFamily="34" charset="0"/>
              </a:defRPr>
            </a:lvl4pPr>
            <a:lvl5pPr marL="2057400" indent="-228600" defTabSz="958850" eaLnBrk="0" hangingPunct="0">
              <a:defRPr sz="2400" b="1">
                <a:solidFill>
                  <a:schemeClr val="tx1"/>
                </a:solidFill>
                <a:latin typeface="Arial" panose="020B0604020202020204" pitchFamily="34" charset="0"/>
                <a:cs typeface="Arial" panose="020B0604020202020204" pitchFamily="34" charset="0"/>
              </a:defRPr>
            </a:lvl5pPr>
            <a:lvl6pPr marL="2514600" indent="-228600" defTabSz="95885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defTabSz="95885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defTabSz="95885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defTabSz="95885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fld id="{160F2D2D-EF35-4C32-BCD9-6830AB13CCBD}" type="slidenum">
              <a:rPr lang="en-GB" altLang="en-US" sz="1300">
                <a:solidFill>
                  <a:srgbClr val="394D00"/>
                </a:solidFill>
              </a:rPr>
              <a:pPr eaLnBrk="1" hangingPunct="1"/>
              <a:t>24</a:t>
            </a:fld>
            <a:endParaRPr lang="en-GB" altLang="en-US" sz="1300" dirty="0">
              <a:solidFill>
                <a:srgbClr val="394D00"/>
              </a:solidFill>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331338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0302C7-F86F-4F24-856D-3616A7B64166}" type="datetimeFigureOut">
              <a:rPr lang="en-GB" smtClean="0"/>
              <a:t>18/08/2022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3220136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0302C7-F86F-4F24-856D-3616A7B64166}" type="datetimeFigureOut">
              <a:rPr lang="en-GB" smtClean="0"/>
              <a:t>18/08/2022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27800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0302C7-F86F-4F24-856D-3616A7B64166}" type="datetimeFigureOut">
              <a:rPr lang="en-GB" smtClean="0"/>
              <a:t>18/08/2022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305089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0302C7-F86F-4F24-856D-3616A7B64166}" type="datetimeFigureOut">
              <a:rPr lang="en-GB" smtClean="0"/>
              <a:t>18/08/2022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5112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302C7-F86F-4F24-856D-3616A7B64166}" type="datetimeFigureOut">
              <a:rPr lang="en-GB" smtClean="0"/>
              <a:t>18/08/2022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195573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0302C7-F86F-4F24-856D-3616A7B64166}" type="datetimeFigureOut">
              <a:rPr lang="en-GB" smtClean="0"/>
              <a:t>18/08/2022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1497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0302C7-F86F-4F24-856D-3616A7B64166}" type="datetimeFigureOut">
              <a:rPr lang="en-GB" smtClean="0"/>
              <a:t>18/08/2022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231293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0302C7-F86F-4F24-856D-3616A7B64166}" type="datetimeFigureOut">
              <a:rPr lang="en-GB" smtClean="0"/>
              <a:t>18/08/2022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180528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302C7-F86F-4F24-856D-3616A7B64166}" type="datetimeFigureOut">
              <a:rPr lang="en-GB" smtClean="0"/>
              <a:t>18/08/2022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113840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302C7-F86F-4F24-856D-3616A7B64166}" type="datetimeFigureOut">
              <a:rPr lang="en-GB" smtClean="0"/>
              <a:t>18/08/2022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138856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302C7-F86F-4F24-856D-3616A7B64166}" type="datetimeFigureOut">
              <a:rPr lang="en-GB" smtClean="0"/>
              <a:t>18/08/2022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6AB4B4-B6C8-4F04-B4B2-F60F7CCD5D8E}" type="slidenum">
              <a:rPr lang="en-GB" smtClean="0"/>
              <a:t>‹#›</a:t>
            </a:fld>
            <a:endParaRPr lang="en-GB"/>
          </a:p>
        </p:txBody>
      </p:sp>
    </p:spTree>
    <p:extLst>
      <p:ext uri="{BB962C8B-B14F-4D97-AF65-F5344CB8AC3E}">
        <p14:creationId xmlns:p14="http://schemas.microsoft.com/office/powerpoint/2010/main" val="87249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302C7-F86F-4F24-856D-3616A7B64166}" type="datetimeFigureOut">
              <a:rPr lang="en-GB" smtClean="0"/>
              <a:t>18/08/2022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AB4B4-B6C8-4F04-B4B2-F60F7CCD5D8E}" type="slidenum">
              <a:rPr lang="en-GB" smtClean="0"/>
              <a:t>‹#›</a:t>
            </a:fld>
            <a:endParaRPr lang="en-GB"/>
          </a:p>
        </p:txBody>
      </p:sp>
    </p:spTree>
    <p:extLst>
      <p:ext uri="{BB962C8B-B14F-4D97-AF65-F5344CB8AC3E}">
        <p14:creationId xmlns:p14="http://schemas.microsoft.com/office/powerpoint/2010/main" val="148322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se.gov.uk/youngpeople/workexperience/index.ht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http://www.gov.uk/government/collections/dbs-eligibility-guidanc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hse.gov.uk/youngpeople/index.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544" y="3626688"/>
            <a:ext cx="3939965" cy="1143000"/>
          </a:xfrm>
        </p:spPr>
        <p:txBody>
          <a:bodyPr>
            <a:normAutofit fontScale="90000"/>
          </a:bodyPr>
          <a:lstStyle/>
          <a:p>
            <a:pPr algn="l"/>
            <a:r>
              <a:rPr lang="en-GB" dirty="0">
                <a:solidFill>
                  <a:srgbClr val="6D5560"/>
                </a:solidFill>
                <a:latin typeface="Arial"/>
                <a:cs typeface="Arial"/>
              </a:rPr>
              <a:t>Employing young people in a community business</a:t>
            </a:r>
            <a:br>
              <a:rPr lang="en-GB" dirty="0">
                <a:solidFill>
                  <a:srgbClr val="6D5560"/>
                </a:solidFill>
                <a:latin typeface="Arial"/>
                <a:cs typeface="Arial"/>
              </a:rPr>
            </a:br>
            <a:r>
              <a:rPr lang="en-GB" sz="2400" dirty="0">
                <a:solidFill>
                  <a:srgbClr val="6D5560"/>
                </a:solidFill>
                <a:latin typeface="Arial"/>
                <a:cs typeface="Arial"/>
              </a:rPr>
              <a:t>What you need to know</a:t>
            </a:r>
            <a:r>
              <a:rPr lang="en-GB" dirty="0">
                <a:latin typeface="Arial"/>
                <a:cs typeface="Arial"/>
              </a:rPr>
              <a:t/>
            </a:r>
            <a:br>
              <a:rPr lang="en-GB" dirty="0">
                <a:latin typeface="Arial"/>
                <a:cs typeface="Arial"/>
              </a:rPr>
            </a:br>
            <a:endParaRPr lang="en-GB" dirty="0">
              <a:solidFill>
                <a:srgbClr val="6D5560"/>
              </a:solidFill>
              <a:latin typeface="Arial"/>
              <a:cs typeface="Arial"/>
            </a:endParaRPr>
          </a:p>
        </p:txBody>
      </p:sp>
      <p:sp>
        <p:nvSpPr>
          <p:cNvPr id="6" name="Content Placeholder 5"/>
          <p:cNvSpPr>
            <a:spLocks noGrp="1"/>
          </p:cNvSpPr>
          <p:nvPr>
            <p:ph idx="1"/>
          </p:nvPr>
        </p:nvSpPr>
        <p:spPr>
          <a:xfrm>
            <a:off x="755576" y="974482"/>
            <a:ext cx="8229600" cy="4525963"/>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8" name="Picture 3" descr="S:\Plunkett Documents\Inspire\Resources\Ready for Kat\KAT COMPLETE\Branding\Diagram\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18" y="1233817"/>
            <a:ext cx="4378473" cy="38513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Logo&#10;&#10;Description automatically generated">
            <a:extLst>
              <a:ext uri="{FF2B5EF4-FFF2-40B4-BE49-F238E27FC236}">
                <a16:creationId xmlns:a16="http://schemas.microsoft.com/office/drawing/2014/main" xmlns="" id="{471DAC64-5E2E-755F-EFC1-B85C813BE38F}"/>
              </a:ext>
            </a:extLst>
          </p:cNvPr>
          <p:cNvPicPr>
            <a:picLocks noChangeAspect="1"/>
          </p:cNvPicPr>
          <p:nvPr/>
        </p:nvPicPr>
        <p:blipFill>
          <a:blip r:embed="rId3"/>
          <a:stretch>
            <a:fillRect/>
          </a:stretch>
        </p:blipFill>
        <p:spPr>
          <a:xfrm>
            <a:off x="5783400" y="303543"/>
            <a:ext cx="2743200" cy="1714915"/>
          </a:xfrm>
          <a:prstGeom prst="rect">
            <a:avLst/>
          </a:prstGeom>
        </p:spPr>
      </p:pic>
    </p:spTree>
    <p:extLst>
      <p:ext uri="{BB962C8B-B14F-4D97-AF65-F5344CB8AC3E}">
        <p14:creationId xmlns:p14="http://schemas.microsoft.com/office/powerpoint/2010/main" val="246805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latin typeface="Arial" panose="020B0604020202020204" pitchFamily="34" charset="0"/>
                <a:cs typeface="Arial" panose="020B0604020202020204" pitchFamily="34" charset="0"/>
              </a:rPr>
              <a:t>Work permit application form example</a:t>
            </a:r>
          </a:p>
        </p:txBody>
      </p:sp>
      <p:pic>
        <p:nvPicPr>
          <p:cNvPr id="5" name="Content Placeholder 4"/>
          <p:cNvPicPr>
            <a:picLocks noGrp="1" noChangeAspect="1"/>
          </p:cNvPicPr>
          <p:nvPr>
            <p:ph idx="1"/>
          </p:nvPr>
        </p:nvPicPr>
        <p:blipFill>
          <a:blip r:embed="rId2"/>
          <a:stretch>
            <a:fillRect/>
          </a:stretch>
        </p:blipFill>
        <p:spPr>
          <a:xfrm>
            <a:off x="3017606" y="1340768"/>
            <a:ext cx="3108787" cy="4525963"/>
          </a:xfrm>
          <a:prstGeom prst="rect">
            <a:avLst/>
          </a:prstGeom>
        </p:spPr>
      </p:pic>
      <p:pic>
        <p:nvPicPr>
          <p:cNvPr id="3" name="Picture 2"/>
          <p:cNvPicPr>
            <a:picLocks noChangeAspect="1"/>
          </p:cNvPicPr>
          <p:nvPr/>
        </p:nvPicPr>
        <p:blipFill>
          <a:blip r:embed="rId3"/>
          <a:stretch>
            <a:fillRect/>
          </a:stretch>
        </p:blipFill>
        <p:spPr>
          <a:xfrm>
            <a:off x="6949289" y="5229200"/>
            <a:ext cx="1737511" cy="1085182"/>
          </a:xfrm>
          <a:prstGeom prst="rect">
            <a:avLst/>
          </a:prstGeom>
        </p:spPr>
      </p:pic>
    </p:spTree>
    <p:extLst>
      <p:ext uri="{BB962C8B-B14F-4D97-AF65-F5344CB8AC3E}">
        <p14:creationId xmlns:p14="http://schemas.microsoft.com/office/powerpoint/2010/main" val="1896750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Arial" panose="020B0604020202020204" pitchFamily="34" charset="0"/>
                <a:cs typeface="Arial" panose="020B0604020202020204" pitchFamily="34" charset="0"/>
              </a:rPr>
              <a:t>Why do young people volunteer?</a:t>
            </a:r>
          </a:p>
        </p:txBody>
      </p:sp>
      <p:sp>
        <p:nvSpPr>
          <p:cNvPr id="3" name="Content Placeholder 2"/>
          <p:cNvSpPr>
            <a:spLocks noGrp="1"/>
          </p:cNvSpPr>
          <p:nvPr>
            <p:ph idx="1"/>
          </p:nvPr>
        </p:nvSpPr>
        <p:spPr>
          <a:xfrm>
            <a:off x="493200" y="1366200"/>
            <a:ext cx="8229600" cy="4525963"/>
          </a:xfrm>
        </p:spPr>
        <p:txBody>
          <a:bodyPr vert="horz" lIns="91440" tIns="45720" rIns="91440" bIns="45720" rtlCol="0" anchor="t">
            <a:normAutofit fontScale="92500" lnSpcReduction="10000"/>
          </a:bodyPr>
          <a:lstStyle/>
          <a:p>
            <a:pPr marL="0" indent="0">
              <a:buNone/>
            </a:pPr>
            <a:r>
              <a:rPr lang="en-GB" sz="2600" dirty="0" smtClean="0"/>
              <a:t>The primary </a:t>
            </a:r>
            <a:r>
              <a:rPr lang="en-GB" sz="2600" dirty="0"/>
              <a:t>motivations for volunteering for the 16-­25 age group are: </a:t>
            </a:r>
            <a:endParaRPr lang="en-US" dirty="0"/>
          </a:p>
          <a:p>
            <a:pPr marL="0" indent="0">
              <a:buNone/>
            </a:pPr>
            <a:r>
              <a:rPr lang="en-GB" dirty="0"/>
              <a:t>•        To gain work experience  (83%) </a:t>
            </a:r>
            <a:endParaRPr lang="en-GB" dirty="0">
              <a:cs typeface="Calibri"/>
            </a:endParaRPr>
          </a:p>
          <a:p>
            <a:pPr marL="0" indent="0">
              <a:buNone/>
            </a:pPr>
            <a:r>
              <a:rPr lang="en-GB" dirty="0"/>
              <a:t>•        To gain or improve skills  (78%) </a:t>
            </a:r>
            <a:endParaRPr lang="en-GB" dirty="0">
              <a:cs typeface="Calibri"/>
            </a:endParaRPr>
          </a:p>
          <a:p>
            <a:pPr marL="0" indent="0">
              <a:buNone/>
            </a:pPr>
            <a:r>
              <a:rPr lang="en-GB" dirty="0"/>
              <a:t>•        To help other people  (75%) </a:t>
            </a:r>
            <a:endParaRPr lang="en-GB" dirty="0">
              <a:cs typeface="Calibri"/>
            </a:endParaRPr>
          </a:p>
          <a:p>
            <a:pPr marL="0" indent="0">
              <a:buNone/>
            </a:pPr>
            <a:r>
              <a:rPr lang="en-GB" dirty="0"/>
              <a:t>•        To learn new things  (71%) </a:t>
            </a:r>
            <a:endParaRPr lang="en-GB" dirty="0">
              <a:cs typeface="Calibri"/>
            </a:endParaRPr>
          </a:p>
          <a:p>
            <a:pPr marL="0" indent="0">
              <a:buNone/>
            </a:pPr>
            <a:r>
              <a:rPr lang="en-GB" dirty="0"/>
              <a:t>•        To do something positive  (64%) </a:t>
            </a:r>
          </a:p>
          <a:p>
            <a:pPr marL="0" indent="0">
              <a:buNone/>
            </a:pPr>
            <a:endParaRPr lang="en-GB" sz="1500" dirty="0">
              <a:cs typeface="Calibri"/>
            </a:endParaRPr>
          </a:p>
          <a:p>
            <a:pPr marL="0" indent="0">
              <a:buNone/>
            </a:pPr>
            <a:r>
              <a:rPr lang="en-GB" sz="2800" dirty="0">
                <a:cs typeface="Calibri"/>
              </a:rPr>
              <a:t>So stress these benefits if you want to encourage local young people to work with you!</a:t>
            </a:r>
            <a:endParaRPr lang="en-GB" dirty="0"/>
          </a:p>
        </p:txBody>
      </p:sp>
      <p:pic>
        <p:nvPicPr>
          <p:cNvPr id="4" name="Picture 3"/>
          <p:cNvPicPr>
            <a:picLocks noChangeAspect="1"/>
          </p:cNvPicPr>
          <p:nvPr/>
        </p:nvPicPr>
        <p:blipFill>
          <a:blip r:embed="rId2"/>
          <a:stretch>
            <a:fillRect/>
          </a:stretch>
        </p:blipFill>
        <p:spPr>
          <a:xfrm>
            <a:off x="6985289" y="5349572"/>
            <a:ext cx="1737511" cy="1085182"/>
          </a:xfrm>
          <a:prstGeom prst="rect">
            <a:avLst/>
          </a:prstGeom>
        </p:spPr>
      </p:pic>
    </p:spTree>
    <p:extLst>
      <p:ext uri="{BB962C8B-B14F-4D97-AF65-F5344CB8AC3E}">
        <p14:creationId xmlns:p14="http://schemas.microsoft.com/office/powerpoint/2010/main" val="679293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39475720"/>
              </p:ext>
            </p:extLst>
          </p:nvPr>
        </p:nvGraphicFramePr>
        <p:xfrm>
          <a:off x="940768" y="199120"/>
          <a:ext cx="7416824" cy="411493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3"/>
          <p:cNvSpPr txBox="1">
            <a:spLocks/>
          </p:cNvSpPr>
          <p:nvPr/>
        </p:nvSpPr>
        <p:spPr>
          <a:xfrm>
            <a:off x="395536" y="260648"/>
            <a:ext cx="850728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Factors related to getting a job</a:t>
            </a:r>
          </a:p>
        </p:txBody>
      </p:sp>
      <p:cxnSp>
        <p:nvCxnSpPr>
          <p:cNvPr id="8" name="Straight Arrow Connector 7"/>
          <p:cNvCxnSpPr/>
          <p:nvPr/>
        </p:nvCxnSpPr>
        <p:spPr>
          <a:xfrm>
            <a:off x="3923928" y="2348880"/>
            <a:ext cx="581236" cy="411088"/>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95936" y="2780928"/>
            <a:ext cx="15121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Employment</a:t>
            </a:r>
          </a:p>
        </p:txBody>
      </p:sp>
      <p:sp>
        <p:nvSpPr>
          <p:cNvPr id="3" name="TextBox 2"/>
          <p:cNvSpPr txBox="1"/>
          <p:nvPr/>
        </p:nvSpPr>
        <p:spPr>
          <a:xfrm>
            <a:off x="323528" y="4314056"/>
            <a:ext cx="8352928" cy="1277273"/>
          </a:xfrm>
          <a:prstGeom prst="rect">
            <a:avLst/>
          </a:prstGeom>
          <a:noFill/>
        </p:spPr>
        <p:txBody>
          <a:bodyPr wrap="square" lIns="91440" tIns="45720" rIns="91440" bIns="45720" rtlCol="0" anchor="t">
            <a:spAutoFit/>
          </a:bodyPr>
          <a:lstStyle/>
          <a:p>
            <a:pPr lvl="1">
              <a:lnSpc>
                <a:spcPct val="110000"/>
              </a:lnSpc>
            </a:pPr>
            <a:r>
              <a:rPr lang="en-GB" sz="2400" dirty="0"/>
              <a:t>“[Experience is]</a:t>
            </a:r>
            <a:r>
              <a:rPr lang="en-GB" sz="2400" i="1" dirty="0"/>
              <a:t> what employers actually look for nowadays, they don’t actually look for qualifications any more</a:t>
            </a:r>
            <a:r>
              <a:rPr lang="en-GB" sz="2400" dirty="0"/>
              <a:t>”</a:t>
            </a:r>
          </a:p>
          <a:p>
            <a:pPr lvl="1">
              <a:lnSpc>
                <a:spcPct val="110000"/>
              </a:lnSpc>
            </a:pPr>
            <a:r>
              <a:rPr lang="en-GB" sz="2200" b="1" dirty="0"/>
              <a:t>Neil, 18, Birmingham</a:t>
            </a:r>
          </a:p>
        </p:txBody>
      </p:sp>
      <p:pic>
        <p:nvPicPr>
          <p:cNvPr id="4" name="Picture 3"/>
          <p:cNvPicPr>
            <a:picLocks noChangeAspect="1"/>
          </p:cNvPicPr>
          <p:nvPr/>
        </p:nvPicPr>
        <p:blipFill>
          <a:blip r:embed="rId3"/>
          <a:stretch>
            <a:fillRect/>
          </a:stretch>
        </p:blipFill>
        <p:spPr>
          <a:xfrm>
            <a:off x="6938945" y="5278519"/>
            <a:ext cx="1737511" cy="1085182"/>
          </a:xfrm>
          <a:prstGeom prst="rect">
            <a:avLst/>
          </a:prstGeom>
        </p:spPr>
      </p:pic>
    </p:spTree>
    <p:extLst>
      <p:ext uri="{BB962C8B-B14F-4D97-AF65-F5344CB8AC3E}">
        <p14:creationId xmlns:p14="http://schemas.microsoft.com/office/powerpoint/2010/main" val="44550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GB" sz="3600" b="1" dirty="0">
                <a:latin typeface="Arial" panose="020B0604020202020204" pitchFamily="34" charset="0"/>
                <a:cs typeface="Arial" panose="020B0604020202020204" pitchFamily="34" charset="0"/>
              </a:rPr>
              <a:t>What else might encourage a young person to get involved?</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pPr marL="0" indent="0">
              <a:buNone/>
            </a:pPr>
            <a:r>
              <a:rPr lang="en-GB" b="1" dirty="0"/>
              <a:t>Flexibility </a:t>
            </a:r>
            <a:r>
              <a:rPr lang="en-GB" dirty="0"/>
              <a:t>– of hours, type of work and commitment </a:t>
            </a:r>
            <a:endParaRPr lang="en-US" dirty="0"/>
          </a:p>
          <a:p>
            <a:pPr marL="0" indent="0">
              <a:buNone/>
            </a:pPr>
            <a:r>
              <a:rPr lang="en-GB" b="1" dirty="0"/>
              <a:t>Legitimacy </a:t>
            </a:r>
            <a:r>
              <a:rPr lang="en-GB" dirty="0"/>
              <a:t>–  it needs to be </a:t>
            </a:r>
            <a:r>
              <a:rPr lang="en-GB" dirty="0" smtClean="0"/>
              <a:t>worthwhile and useful</a:t>
            </a:r>
            <a:r>
              <a:rPr lang="en-GB" dirty="0"/>
              <a:t>  </a:t>
            </a:r>
          </a:p>
          <a:p>
            <a:pPr marL="0" indent="0">
              <a:buNone/>
            </a:pPr>
            <a:r>
              <a:rPr lang="en-GB" b="1" dirty="0"/>
              <a:t>Make it easy to start</a:t>
            </a:r>
            <a:r>
              <a:rPr lang="en-GB" dirty="0"/>
              <a:t> - many </a:t>
            </a:r>
            <a:r>
              <a:rPr lang="en-GB" dirty="0" smtClean="0"/>
              <a:t>young people simply don’t </a:t>
            </a:r>
            <a:r>
              <a:rPr lang="en-GB" dirty="0"/>
              <a:t>know </a:t>
            </a:r>
            <a:r>
              <a:rPr lang="en-GB" dirty="0" smtClean="0"/>
              <a:t>how </a:t>
            </a:r>
            <a:r>
              <a:rPr lang="en-GB" dirty="0"/>
              <a:t>to </a:t>
            </a:r>
            <a:r>
              <a:rPr lang="en-GB" dirty="0" smtClean="0"/>
              <a:t>start, </a:t>
            </a:r>
            <a:r>
              <a:rPr lang="en-GB" dirty="0"/>
              <a:t>or who to contact</a:t>
            </a:r>
          </a:p>
          <a:p>
            <a:pPr marL="0" indent="0">
              <a:buNone/>
            </a:pPr>
            <a:r>
              <a:rPr lang="en-GB" b="1" dirty="0"/>
              <a:t>Offer real work experience</a:t>
            </a:r>
            <a:r>
              <a:rPr lang="en-GB" dirty="0"/>
              <a:t> - young people want relevant, </a:t>
            </a:r>
            <a:r>
              <a:rPr lang="en-GB" dirty="0" smtClean="0"/>
              <a:t>useful </a:t>
            </a:r>
            <a:r>
              <a:rPr lang="en-GB" dirty="0"/>
              <a:t>experience and </a:t>
            </a:r>
            <a:r>
              <a:rPr lang="en-GB" dirty="0" smtClean="0"/>
              <a:t>to</a:t>
            </a:r>
            <a:r>
              <a:rPr lang="en-GB" dirty="0"/>
              <a:t> learn new skills  </a:t>
            </a:r>
          </a:p>
          <a:p>
            <a:pPr marL="0" indent="0">
              <a:buNone/>
            </a:pPr>
            <a:r>
              <a:rPr lang="en-GB" b="1" dirty="0"/>
              <a:t>Spell out the benefits </a:t>
            </a:r>
            <a:r>
              <a:rPr lang="en-GB" dirty="0"/>
              <a:t>– what’s in it for them? </a:t>
            </a:r>
            <a:r>
              <a:rPr lang="en-GB" dirty="0" err="1"/>
              <a:t>E.g</a:t>
            </a:r>
            <a:r>
              <a:rPr lang="en-GB" dirty="0"/>
              <a:t> skills, experience to add to a CV</a:t>
            </a:r>
            <a:endParaRPr lang="en-GB" dirty="0">
              <a:cs typeface="Calibri"/>
            </a:endParaRPr>
          </a:p>
          <a:p>
            <a:pPr marL="0" indent="0">
              <a:buNone/>
            </a:pPr>
            <a:r>
              <a:rPr lang="en-GB" b="1" dirty="0"/>
              <a:t>Your business culture</a:t>
            </a:r>
            <a:r>
              <a:rPr lang="en-GB" dirty="0"/>
              <a:t> –  volunteering needs to be both </a:t>
            </a:r>
            <a:r>
              <a:rPr lang="en-GB" dirty="0" smtClean="0"/>
              <a:t>well organised, </a:t>
            </a:r>
            <a:r>
              <a:rPr lang="en-GB" dirty="0"/>
              <a:t>and informal</a:t>
            </a:r>
            <a:endParaRPr lang="en-GB" dirty="0">
              <a:cs typeface="Calibri"/>
            </a:endParaRPr>
          </a:p>
          <a:p>
            <a:pPr marL="0" indent="0">
              <a:buNone/>
            </a:pPr>
            <a:r>
              <a:rPr lang="en-GB" b="1" dirty="0"/>
              <a:t>Laughs</a:t>
            </a:r>
            <a:r>
              <a:rPr lang="en-GB" dirty="0"/>
              <a:t> –  it needs to be fun!</a:t>
            </a:r>
            <a:endParaRPr lang="en-GB" dirty="0">
              <a:cs typeface="Calibri"/>
            </a:endParaRPr>
          </a:p>
        </p:txBody>
      </p:sp>
      <p:pic>
        <p:nvPicPr>
          <p:cNvPr id="4" name="Picture 3"/>
          <p:cNvPicPr>
            <a:picLocks noChangeAspect="1"/>
          </p:cNvPicPr>
          <p:nvPr/>
        </p:nvPicPr>
        <p:blipFill>
          <a:blip r:embed="rId2"/>
          <a:stretch>
            <a:fillRect/>
          </a:stretch>
        </p:blipFill>
        <p:spPr>
          <a:xfrm>
            <a:off x="6949289" y="5223543"/>
            <a:ext cx="1737511" cy="1085182"/>
          </a:xfrm>
          <a:prstGeom prst="rect">
            <a:avLst/>
          </a:prstGeom>
        </p:spPr>
      </p:pic>
    </p:spTree>
    <p:extLst>
      <p:ext uri="{BB962C8B-B14F-4D97-AF65-F5344CB8AC3E}">
        <p14:creationId xmlns:p14="http://schemas.microsoft.com/office/powerpoint/2010/main" val="1864191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738188" y="115888"/>
            <a:ext cx="7938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sz="3600" b="1" dirty="0" smtClean="0">
                <a:latin typeface="Arial"/>
                <a:ea typeface="ＭＳ Ｐゴシック"/>
                <a:cs typeface="Arial"/>
              </a:rPr>
              <a:t>What could young people do?</a:t>
            </a:r>
            <a:endParaRPr lang="en-US" altLang="en-US" sz="3600" b="1" dirty="0">
              <a:latin typeface="Arial"/>
              <a:ea typeface="ＭＳ Ｐゴシック"/>
              <a:cs typeface="Arial"/>
            </a:endParaRPr>
          </a:p>
        </p:txBody>
      </p:sp>
      <p:sp>
        <p:nvSpPr>
          <p:cNvPr id="8195" name="Text Box 13"/>
          <p:cNvSpPr txBox="1">
            <a:spLocks noChangeArrowheads="1"/>
          </p:cNvSpPr>
          <p:nvPr/>
        </p:nvSpPr>
        <p:spPr bwMode="auto">
          <a:xfrm>
            <a:off x="527050" y="2751138"/>
            <a:ext cx="24796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400" b="1" dirty="0">
                <a:latin typeface="Arial"/>
                <a:ea typeface="ＭＳ Ｐゴシック"/>
                <a:cs typeface="Arial"/>
              </a:rPr>
              <a:t>Deliveries</a:t>
            </a:r>
          </a:p>
        </p:txBody>
      </p:sp>
      <p:sp>
        <p:nvSpPr>
          <p:cNvPr id="8196" name="Text Box 14"/>
          <p:cNvSpPr txBox="1">
            <a:spLocks noChangeArrowheads="1"/>
          </p:cNvSpPr>
          <p:nvPr/>
        </p:nvSpPr>
        <p:spPr bwMode="auto">
          <a:xfrm>
            <a:off x="3727450" y="2754313"/>
            <a:ext cx="18526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None/>
            </a:pPr>
            <a:r>
              <a:rPr lang="en-GB" altLang="en-US" sz="1400" b="1" dirty="0">
                <a:latin typeface="Arial"/>
                <a:ea typeface="ＭＳ Ｐゴシック"/>
                <a:cs typeface="Arial"/>
              </a:rPr>
              <a:t>Back office work </a:t>
            </a:r>
            <a:endParaRPr lang="en-GB" altLang="en-US" sz="1400" b="1" dirty="0">
              <a:cs typeface="Arial" panose="020B0604020202020204" pitchFamily="34" charset="0"/>
            </a:endParaRPr>
          </a:p>
        </p:txBody>
      </p:sp>
      <p:sp>
        <p:nvSpPr>
          <p:cNvPr id="8197" name="Text Box 15"/>
          <p:cNvSpPr txBox="1">
            <a:spLocks noChangeArrowheads="1"/>
          </p:cNvSpPr>
          <p:nvPr/>
        </p:nvSpPr>
        <p:spPr bwMode="auto">
          <a:xfrm>
            <a:off x="6267766" y="2682875"/>
            <a:ext cx="17704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None/>
            </a:pPr>
            <a:r>
              <a:rPr lang="en-GB" altLang="en-US" sz="1400" b="1" dirty="0">
                <a:latin typeface="Arial"/>
                <a:ea typeface="ＭＳ Ｐゴシック"/>
                <a:cs typeface="Arial"/>
              </a:rPr>
              <a:t>Waiting / </a:t>
            </a:r>
            <a:r>
              <a:rPr lang="en-GB" altLang="en-US" sz="1400" b="1" dirty="0" smtClean="0">
                <a:latin typeface="Arial"/>
                <a:ea typeface="ＭＳ Ｐゴシック"/>
                <a:cs typeface="Arial"/>
              </a:rPr>
              <a:t>serving / events</a:t>
            </a:r>
            <a:endParaRPr lang="en-GB" altLang="en-US" sz="1400" b="1" dirty="0">
              <a:cs typeface="Arial" panose="020B0604020202020204" pitchFamily="34" charset="0"/>
            </a:endParaRPr>
          </a:p>
        </p:txBody>
      </p:sp>
      <p:sp>
        <p:nvSpPr>
          <p:cNvPr id="8198" name="Text Box 16"/>
          <p:cNvSpPr txBox="1">
            <a:spLocks noChangeArrowheads="1"/>
          </p:cNvSpPr>
          <p:nvPr/>
        </p:nvSpPr>
        <p:spPr bwMode="auto">
          <a:xfrm>
            <a:off x="5989638" y="5029200"/>
            <a:ext cx="2168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None/>
            </a:pPr>
            <a:r>
              <a:rPr lang="en-GB" altLang="en-US" sz="1400" b="1" dirty="0">
                <a:latin typeface="Arial"/>
                <a:ea typeface="ＭＳ Ｐゴシック"/>
                <a:cs typeface="Arial"/>
              </a:rPr>
              <a:t>Cleaning / tidying / pot washing / painting</a:t>
            </a:r>
            <a:endParaRPr lang="en-GB" altLang="en-US" b="1" dirty="0">
              <a:cs typeface="Arial" panose="020B0604020202020204" pitchFamily="34" charset="0"/>
            </a:endParaRPr>
          </a:p>
        </p:txBody>
      </p:sp>
      <p:sp>
        <p:nvSpPr>
          <p:cNvPr id="8199" name="Text Box 17"/>
          <p:cNvSpPr txBox="1">
            <a:spLocks noChangeArrowheads="1"/>
          </p:cNvSpPr>
          <p:nvPr/>
        </p:nvSpPr>
        <p:spPr bwMode="auto">
          <a:xfrm>
            <a:off x="866775" y="5038725"/>
            <a:ext cx="1816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None/>
            </a:pPr>
            <a:r>
              <a:rPr lang="en-GB" altLang="en-US" sz="1400" b="1" dirty="0">
                <a:latin typeface="Arial"/>
                <a:ea typeface="ＭＳ Ｐゴシック"/>
                <a:cs typeface="Arial"/>
              </a:rPr>
              <a:t>Social media / website work</a:t>
            </a:r>
            <a:endParaRPr lang="en-GB" altLang="en-US" sz="1400" b="1" dirty="0">
              <a:cs typeface="Arial" panose="020B0604020202020204" pitchFamily="34" charset="0"/>
            </a:endParaRPr>
          </a:p>
        </p:txBody>
      </p:sp>
      <p:sp>
        <p:nvSpPr>
          <p:cNvPr id="8200" name="Text Box 19"/>
          <p:cNvSpPr txBox="1">
            <a:spLocks noChangeArrowheads="1"/>
          </p:cNvSpPr>
          <p:nvPr/>
        </p:nvSpPr>
        <p:spPr bwMode="auto">
          <a:xfrm>
            <a:off x="3325817" y="5040654"/>
            <a:ext cx="2055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None/>
            </a:pPr>
            <a:r>
              <a:rPr lang="en-GB" altLang="en-US" sz="1400" b="1" dirty="0">
                <a:latin typeface="Arial"/>
                <a:ea typeface="ＭＳ Ｐゴシック"/>
                <a:cs typeface="Arial"/>
              </a:rPr>
              <a:t>Outdoors: growing food, planting up pots, gardening</a:t>
            </a:r>
            <a:endParaRPr lang="en-GB" altLang="en-US" sz="1400" b="1" dirty="0">
              <a:cs typeface="Arial" panose="020B0604020202020204" pitchFamily="34" charset="0"/>
            </a:endParaRPr>
          </a:p>
        </p:txBody>
      </p:sp>
      <p:pic>
        <p:nvPicPr>
          <p:cNvPr id="8201"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146175"/>
            <a:ext cx="20574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1136650"/>
            <a:ext cx="20510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3279731"/>
            <a:ext cx="22161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http://www.thebridgeofpittsburgh.com/files/teen-waiter-431x300.jpg"/>
          <p:cNvPicPr>
            <a:picLocks noChangeAspect="1" noChangeArrowheads="1"/>
          </p:cNvPicPr>
          <p:nvPr/>
        </p:nvPicPr>
        <p:blipFill>
          <a:blip r:embed="rId6" cstate="print"/>
          <a:srcRect/>
          <a:stretch>
            <a:fillRect/>
          </a:stretch>
        </p:blipFill>
        <p:spPr bwMode="auto">
          <a:xfrm>
            <a:off x="6328125" y="854716"/>
            <a:ext cx="1444267" cy="1828160"/>
          </a:xfrm>
          <a:prstGeom prst="rect">
            <a:avLst/>
          </a:prstGeom>
          <a:ln>
            <a:solidFill>
              <a:schemeClr val="accent1"/>
            </a:solidFill>
          </a:ln>
          <a:effectLst>
            <a:softEdge rad="112500"/>
          </a:effectLst>
        </p:spPr>
      </p:pic>
      <p:pic>
        <p:nvPicPr>
          <p:cNvPr id="2" name="Picture 2" descr="A picture containing text&#10;&#10;Description automatically generated">
            <a:extLst>
              <a:ext uri="{FF2B5EF4-FFF2-40B4-BE49-F238E27FC236}">
                <a16:creationId xmlns:a16="http://schemas.microsoft.com/office/drawing/2014/main" xmlns="" id="{D58879C6-B461-8722-AE99-C9EB56847827}"/>
              </a:ext>
            </a:extLst>
          </p:cNvPr>
          <p:cNvPicPr>
            <a:picLocks noChangeAspect="1"/>
          </p:cNvPicPr>
          <p:nvPr/>
        </p:nvPicPr>
        <p:blipFill>
          <a:blip r:embed="rId7"/>
          <a:stretch>
            <a:fillRect/>
          </a:stretch>
        </p:blipFill>
        <p:spPr>
          <a:xfrm>
            <a:off x="689400" y="3306600"/>
            <a:ext cx="2113200" cy="1616194"/>
          </a:xfrm>
          <a:prstGeom prst="rect">
            <a:avLst/>
          </a:prstGeom>
        </p:spPr>
      </p:pic>
      <p:pic>
        <p:nvPicPr>
          <p:cNvPr id="3" name="Picture 3" descr="A picture containing grass, sky, outdoor, train&#10;&#10;Description automatically generated">
            <a:extLst>
              <a:ext uri="{FF2B5EF4-FFF2-40B4-BE49-F238E27FC236}">
                <a16:creationId xmlns:a16="http://schemas.microsoft.com/office/drawing/2014/main" xmlns="" id="{EA274E18-271E-8C56-C334-D1B92E3259AB}"/>
              </a:ext>
            </a:extLst>
          </p:cNvPr>
          <p:cNvPicPr>
            <a:picLocks noChangeAspect="1"/>
          </p:cNvPicPr>
          <p:nvPr/>
        </p:nvPicPr>
        <p:blipFill>
          <a:blip r:embed="rId8"/>
          <a:stretch>
            <a:fillRect/>
          </a:stretch>
        </p:blipFill>
        <p:spPr>
          <a:xfrm>
            <a:off x="3308400" y="3282300"/>
            <a:ext cx="2329200" cy="1640494"/>
          </a:xfrm>
          <a:prstGeom prst="rect">
            <a:avLst/>
          </a:prstGeom>
        </p:spPr>
      </p:pic>
      <p:pic>
        <p:nvPicPr>
          <p:cNvPr id="4" name="Picture 3"/>
          <p:cNvPicPr>
            <a:picLocks noChangeAspect="1"/>
          </p:cNvPicPr>
          <p:nvPr/>
        </p:nvPicPr>
        <p:blipFill>
          <a:blip r:embed="rId9"/>
          <a:stretch>
            <a:fillRect/>
          </a:stretch>
        </p:blipFill>
        <p:spPr>
          <a:xfrm>
            <a:off x="7073900" y="5592912"/>
            <a:ext cx="1737511" cy="1085182"/>
          </a:xfrm>
          <a:prstGeom prst="rect">
            <a:avLst/>
          </a:prstGeom>
        </p:spPr>
      </p:pic>
    </p:spTree>
    <p:extLst>
      <p:ext uri="{BB962C8B-B14F-4D97-AF65-F5344CB8AC3E}">
        <p14:creationId xmlns:p14="http://schemas.microsoft.com/office/powerpoint/2010/main" val="1541754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7950" y="1524000"/>
            <a:ext cx="8640763" cy="4281488"/>
          </a:xfrm>
        </p:spPr>
        <p:txBody>
          <a:bodyPr/>
          <a:lstStyle/>
          <a:p>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sp>
        <p:nvSpPr>
          <p:cNvPr id="6147" name="TextBox 1"/>
          <p:cNvSpPr txBox="1">
            <a:spLocks noChangeArrowheads="1"/>
          </p:cNvSpPr>
          <p:nvPr/>
        </p:nvSpPr>
        <p:spPr bwMode="auto">
          <a:xfrm>
            <a:off x="395288" y="493670"/>
            <a:ext cx="8353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b="1" dirty="0">
                <a:cs typeface="Arial" panose="020B0604020202020204" pitchFamily="34" charset="0"/>
              </a:rPr>
              <a:t>Benefits of part time work</a:t>
            </a:r>
            <a:endParaRPr lang="en-GB" altLang="en-US" sz="4000" b="1" dirty="0"/>
          </a:p>
        </p:txBody>
      </p:sp>
      <p:pic>
        <p:nvPicPr>
          <p:cNvPr id="614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702" y="1859461"/>
            <a:ext cx="1839912" cy="106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216" y="4460750"/>
            <a:ext cx="970229" cy="140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http://www.m3pe.org/wp-content/uploads/2012/07/023-%C2%A0Social-Skills.gif"/>
          <p:cNvPicPr>
            <a:picLocks noChangeAspect="1" noChangeArrowheads="1"/>
          </p:cNvPicPr>
          <p:nvPr/>
        </p:nvPicPr>
        <p:blipFill>
          <a:blip r:embed="rId5" cstate="print"/>
          <a:srcRect/>
          <a:stretch>
            <a:fillRect/>
          </a:stretch>
        </p:blipFill>
        <p:spPr bwMode="auto">
          <a:xfrm>
            <a:off x="6669299" y="2573945"/>
            <a:ext cx="1629957" cy="1485713"/>
          </a:xfrm>
          <a:prstGeom prst="rect">
            <a:avLst/>
          </a:prstGeom>
          <a:ln>
            <a:noFill/>
          </a:ln>
          <a:effectLst>
            <a:softEdge rad="112500"/>
          </a:effectLst>
        </p:spPr>
      </p:pic>
      <p:sp>
        <p:nvSpPr>
          <p:cNvPr id="6151" name="TextBox 9"/>
          <p:cNvSpPr txBox="1">
            <a:spLocks noChangeArrowheads="1"/>
          </p:cNvSpPr>
          <p:nvPr/>
        </p:nvSpPr>
        <p:spPr bwMode="auto">
          <a:xfrm>
            <a:off x="539750" y="1700213"/>
            <a:ext cx="1608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dirty="0">
                <a:ea typeface="Apple Casual"/>
                <a:cs typeface="Arial" panose="020B0604020202020204" pitchFamily="34" charset="0"/>
              </a:rPr>
              <a:t>Money</a:t>
            </a:r>
          </a:p>
        </p:txBody>
      </p:sp>
      <p:sp>
        <p:nvSpPr>
          <p:cNvPr id="6152" name="TextBox 10"/>
          <p:cNvSpPr txBox="1">
            <a:spLocks noChangeArrowheads="1"/>
          </p:cNvSpPr>
          <p:nvPr/>
        </p:nvSpPr>
        <p:spPr bwMode="auto">
          <a:xfrm>
            <a:off x="5292080" y="1777552"/>
            <a:ext cx="3240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dirty="0">
                <a:ea typeface="Apple Casual"/>
                <a:cs typeface="Arial" panose="020B0604020202020204" pitchFamily="34" charset="0"/>
              </a:rPr>
              <a:t>Social Skills</a:t>
            </a:r>
          </a:p>
        </p:txBody>
      </p:sp>
      <p:sp>
        <p:nvSpPr>
          <p:cNvPr id="6153" name="TextBox 11"/>
          <p:cNvSpPr txBox="1">
            <a:spLocks noChangeArrowheads="1"/>
          </p:cNvSpPr>
          <p:nvPr/>
        </p:nvSpPr>
        <p:spPr bwMode="auto">
          <a:xfrm>
            <a:off x="1183824" y="4513263"/>
            <a:ext cx="34115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dirty="0" smtClean="0">
                <a:ea typeface="Apple Casual"/>
                <a:cs typeface="Arial" panose="020B0604020202020204" pitchFamily="34" charset="0"/>
              </a:rPr>
              <a:t>Getting a Reference</a:t>
            </a:r>
            <a:endParaRPr lang="en-US" altLang="en-US" sz="3600" dirty="0">
              <a:ea typeface="Apple Casual"/>
              <a:cs typeface="Arial" panose="020B0604020202020204" pitchFamily="34" charset="0"/>
            </a:endParaRPr>
          </a:p>
        </p:txBody>
      </p:sp>
      <p:sp>
        <p:nvSpPr>
          <p:cNvPr id="6154" name="TextBox 12"/>
          <p:cNvSpPr txBox="1">
            <a:spLocks noChangeArrowheads="1"/>
          </p:cNvSpPr>
          <p:nvPr/>
        </p:nvSpPr>
        <p:spPr bwMode="auto">
          <a:xfrm>
            <a:off x="1115615" y="3254968"/>
            <a:ext cx="287361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dirty="0" smtClean="0">
                <a:ea typeface="Apple Casual"/>
                <a:cs typeface="Arial" panose="020B0604020202020204" pitchFamily="34" charset="0"/>
              </a:rPr>
              <a:t>Experience</a:t>
            </a:r>
            <a:endParaRPr lang="en-US" altLang="en-US" sz="3600" dirty="0">
              <a:ea typeface="Apple Casual"/>
              <a:cs typeface="Arial" panose="020B0604020202020204" pitchFamily="34" charset="0"/>
            </a:endParaRPr>
          </a:p>
        </p:txBody>
      </p:sp>
      <p:pic>
        <p:nvPicPr>
          <p:cNvPr id="6155"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839" y="2800350"/>
            <a:ext cx="1656258" cy="125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894058" y="5288277"/>
            <a:ext cx="1737511" cy="1085182"/>
          </a:xfrm>
          <a:prstGeom prst="rect">
            <a:avLst/>
          </a:prstGeom>
        </p:spPr>
      </p:pic>
    </p:spTree>
    <p:extLst>
      <p:ext uri="{BB962C8B-B14F-4D97-AF65-F5344CB8AC3E}">
        <p14:creationId xmlns:p14="http://schemas.microsoft.com/office/powerpoint/2010/main" val="607138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latin typeface="Arial" panose="020B0604020202020204" pitchFamily="34" charset="0"/>
                <a:cs typeface="Arial" panose="020B0604020202020204" pitchFamily="34" charset="0"/>
              </a:rPr>
              <a:t>Work experience develops </a:t>
            </a:r>
            <a:r>
              <a:rPr lang="en-GB" sz="3200" b="1" dirty="0" smtClean="0">
                <a:latin typeface="Arial" panose="020B0604020202020204" pitchFamily="34" charset="0"/>
                <a:cs typeface="Arial" panose="020B0604020202020204" pitchFamily="34" charset="0"/>
              </a:rPr>
              <a:t>personal skills, confidence and more opportunities</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700808"/>
            <a:ext cx="8219256" cy="4425355"/>
          </a:xfrm>
        </p:spPr>
        <p:txBody>
          <a:bodyPr>
            <a:normAutofit/>
          </a:bodyPr>
          <a:lstStyle/>
          <a:p>
            <a:pPr marL="0" indent="0">
              <a:buNone/>
            </a:pPr>
            <a:r>
              <a:rPr lang="en-GB" sz="2400" dirty="0" smtClean="0"/>
              <a:t>“</a:t>
            </a:r>
            <a:r>
              <a:rPr lang="en-GB" sz="2400" i="1" dirty="0"/>
              <a:t>Before I started my first job, I couldn’t talk to anyone, and after having a part-time job for about nearly two years, I could come into a place like this and talk to absolutely anyone, get on with them and know what to do </a:t>
            </a:r>
            <a:r>
              <a:rPr lang="en-GB" sz="2400" i="1" dirty="0" smtClean="0"/>
              <a:t>basically.</a:t>
            </a:r>
            <a:r>
              <a:rPr lang="en-GB" sz="2400" dirty="0" smtClean="0"/>
              <a:t>”</a:t>
            </a:r>
            <a:endParaRPr lang="en-GB" sz="2400" dirty="0"/>
          </a:p>
          <a:p>
            <a:pPr marL="0" indent="0">
              <a:buNone/>
            </a:pPr>
            <a:r>
              <a:rPr lang="en-GB" sz="2400" b="1" dirty="0"/>
              <a:t>Brett, 22, </a:t>
            </a:r>
            <a:r>
              <a:rPr lang="en-GB" sz="2400" b="1" dirty="0" smtClean="0"/>
              <a:t>Birmingham</a:t>
            </a:r>
          </a:p>
          <a:p>
            <a:pPr marL="0" indent="0">
              <a:buNone/>
            </a:pPr>
            <a:endParaRPr lang="en-GB" sz="2400" dirty="0" smtClean="0"/>
          </a:p>
          <a:p>
            <a:pPr marL="0" indent="0">
              <a:buNone/>
            </a:pPr>
            <a:r>
              <a:rPr lang="en-GB" sz="2400" dirty="0"/>
              <a:t>“</a:t>
            </a:r>
            <a:r>
              <a:rPr lang="en-GB" sz="2400" i="1" dirty="0"/>
              <a:t>I think it’s hard because no one wants to employ someone’s who’s got no experience, then no one will employ them to get the experience and then they can’t get a job</a:t>
            </a:r>
            <a:r>
              <a:rPr lang="en-GB" sz="2400" dirty="0"/>
              <a:t>.”</a:t>
            </a:r>
          </a:p>
          <a:p>
            <a:pPr marL="0" indent="0">
              <a:buNone/>
            </a:pPr>
            <a:r>
              <a:rPr lang="en-GB" sz="2400" b="1" dirty="0" err="1"/>
              <a:t>Kema</a:t>
            </a:r>
            <a:r>
              <a:rPr lang="en-GB" sz="2400" b="1" dirty="0"/>
              <a:t>, </a:t>
            </a:r>
            <a:r>
              <a:rPr lang="en-GB" sz="2400" b="1" dirty="0"/>
              <a:t>17</a:t>
            </a:r>
            <a:r>
              <a:rPr lang="en-GB" sz="2400" b="1" dirty="0"/>
              <a:t>, Leicester</a:t>
            </a:r>
          </a:p>
          <a:p>
            <a:pPr marL="0" indent="0">
              <a:buNone/>
            </a:pPr>
            <a:endParaRPr lang="en-GB" sz="2400" dirty="0"/>
          </a:p>
        </p:txBody>
      </p:sp>
      <p:pic>
        <p:nvPicPr>
          <p:cNvPr id="4" name="Picture 3"/>
          <p:cNvPicPr>
            <a:picLocks noChangeAspect="1"/>
          </p:cNvPicPr>
          <p:nvPr/>
        </p:nvPicPr>
        <p:blipFill>
          <a:blip r:embed="rId2"/>
          <a:stretch>
            <a:fillRect/>
          </a:stretch>
        </p:blipFill>
        <p:spPr>
          <a:xfrm>
            <a:off x="6949289" y="5229200"/>
            <a:ext cx="1737511" cy="1085182"/>
          </a:xfrm>
          <a:prstGeom prst="rect">
            <a:avLst/>
          </a:prstGeom>
        </p:spPr>
      </p:pic>
    </p:spTree>
    <p:extLst>
      <p:ext uri="{BB962C8B-B14F-4D97-AF65-F5344CB8AC3E}">
        <p14:creationId xmlns:p14="http://schemas.microsoft.com/office/powerpoint/2010/main" val="3209001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t>Barriers to volunteering for young people</a:t>
            </a:r>
          </a:p>
        </p:txBody>
      </p:sp>
      <p:sp>
        <p:nvSpPr>
          <p:cNvPr id="3" name="Content Placeholder 2"/>
          <p:cNvSpPr>
            <a:spLocks noGrp="1"/>
          </p:cNvSpPr>
          <p:nvPr>
            <p:ph idx="1"/>
          </p:nvPr>
        </p:nvSpPr>
        <p:spPr>
          <a:xfrm>
            <a:off x="457200" y="1285200"/>
            <a:ext cx="8229600" cy="4840963"/>
          </a:xfrm>
        </p:spPr>
        <p:txBody>
          <a:bodyPr vert="horz" lIns="91440" tIns="45720" rIns="91440" bIns="45720" rtlCol="0" anchor="t">
            <a:normAutofit fontScale="92500" lnSpcReduction="10000"/>
          </a:bodyPr>
          <a:lstStyle/>
          <a:p>
            <a:r>
              <a:rPr lang="en-GB" sz="2800" dirty="0">
                <a:cs typeface="Calibri"/>
              </a:rPr>
              <a:t>People forgetting that young people are individuals, not alike in personality, interests, confidence or abilities.</a:t>
            </a:r>
          </a:p>
          <a:p>
            <a:r>
              <a:rPr lang="en-GB" sz="2800" dirty="0" smtClean="0"/>
              <a:t>Lack </a:t>
            </a:r>
            <a:r>
              <a:rPr lang="en-GB" sz="2800" dirty="0"/>
              <a:t>of </a:t>
            </a:r>
            <a:r>
              <a:rPr lang="en-GB" sz="2800" dirty="0" smtClean="0"/>
              <a:t>time: school, clubs or caring responsibilities </a:t>
            </a:r>
            <a:r>
              <a:rPr lang="en-GB" sz="2800" dirty="0"/>
              <a:t>                                                  </a:t>
            </a:r>
          </a:p>
          <a:p>
            <a:r>
              <a:rPr lang="en-GB" sz="2800" dirty="0"/>
              <a:t>Feeling they would have to make too big a commitment</a:t>
            </a:r>
            <a:endParaRPr lang="en-GB" sz="2800" dirty="0">
              <a:cs typeface="Calibri"/>
            </a:endParaRPr>
          </a:p>
          <a:p>
            <a:r>
              <a:rPr lang="en-GB" sz="2800" dirty="0"/>
              <a:t>Lack of interest                                                   </a:t>
            </a:r>
            <a:endParaRPr lang="en-GB" sz="2800" dirty="0">
              <a:cs typeface="Calibri"/>
            </a:endParaRPr>
          </a:p>
          <a:p>
            <a:r>
              <a:rPr lang="en-GB" sz="2800" dirty="0"/>
              <a:t>No-one asked them!</a:t>
            </a:r>
            <a:endParaRPr lang="en-GB" sz="2800" dirty="0">
              <a:cs typeface="Calibri"/>
            </a:endParaRPr>
          </a:p>
          <a:p>
            <a:r>
              <a:rPr lang="en-GB" sz="2800" dirty="0"/>
              <a:t>Don’t know what they’ll gain from it</a:t>
            </a:r>
            <a:endParaRPr lang="en-GB" sz="2800" dirty="0">
              <a:cs typeface="Calibri"/>
            </a:endParaRPr>
          </a:p>
          <a:p>
            <a:r>
              <a:rPr lang="en-GB" sz="2800" dirty="0"/>
              <a:t>Don’t feel needed                                                 </a:t>
            </a:r>
          </a:p>
          <a:p>
            <a:r>
              <a:rPr lang="en-GB" sz="2800" dirty="0"/>
              <a:t>Lack of transportation/support</a:t>
            </a:r>
            <a:endParaRPr lang="en-GB" sz="2800" dirty="0">
              <a:cs typeface="Calibri"/>
            </a:endParaRPr>
          </a:p>
          <a:p>
            <a:r>
              <a:rPr lang="en-GB" sz="2800" dirty="0" smtClean="0"/>
              <a:t>Being self-conscious and under-confident</a:t>
            </a:r>
            <a:endParaRPr lang="en-GB" dirty="0">
              <a:cs typeface="Calibri"/>
            </a:endParaRPr>
          </a:p>
        </p:txBody>
      </p:sp>
      <p:pic>
        <p:nvPicPr>
          <p:cNvPr id="4" name="Picture 3"/>
          <p:cNvPicPr>
            <a:picLocks noChangeAspect="1"/>
          </p:cNvPicPr>
          <p:nvPr/>
        </p:nvPicPr>
        <p:blipFill>
          <a:blip r:embed="rId2"/>
          <a:stretch>
            <a:fillRect/>
          </a:stretch>
        </p:blipFill>
        <p:spPr>
          <a:xfrm>
            <a:off x="6949289" y="5301208"/>
            <a:ext cx="1737511" cy="1085182"/>
          </a:xfrm>
          <a:prstGeom prst="rect">
            <a:avLst/>
          </a:prstGeom>
        </p:spPr>
      </p:pic>
    </p:spTree>
    <p:extLst>
      <p:ext uri="{BB962C8B-B14F-4D97-AF65-F5344CB8AC3E}">
        <p14:creationId xmlns:p14="http://schemas.microsoft.com/office/powerpoint/2010/main" val="345632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Role descriptions – what to include</a:t>
            </a:r>
          </a:p>
        </p:txBody>
      </p:sp>
      <p:sp>
        <p:nvSpPr>
          <p:cNvPr id="3" name="Content Placeholder 2"/>
          <p:cNvSpPr>
            <a:spLocks noGrp="1"/>
          </p:cNvSpPr>
          <p:nvPr>
            <p:ph idx="1"/>
          </p:nvPr>
        </p:nvSpPr>
        <p:spPr>
          <a:xfrm>
            <a:off x="457200" y="1600201"/>
            <a:ext cx="8229600" cy="4061048"/>
          </a:xfrm>
        </p:spPr>
        <p:txBody>
          <a:bodyPr vert="horz" lIns="91440" tIns="45720" rIns="91440" bIns="45720" rtlCol="0" anchor="t">
            <a:normAutofit/>
          </a:bodyPr>
          <a:lstStyle/>
          <a:p>
            <a:r>
              <a:rPr lang="en-GB" sz="2800" dirty="0"/>
              <a:t>Explain what the minimum and maximum commitment is (hours / timeframe)</a:t>
            </a:r>
            <a:endParaRPr lang="en-GB" sz="2800" dirty="0">
              <a:cs typeface="Calibri"/>
            </a:endParaRPr>
          </a:p>
          <a:p>
            <a:r>
              <a:rPr lang="en-GB" sz="2800" dirty="0"/>
              <a:t>Be clear about what they will be required to do</a:t>
            </a:r>
            <a:endParaRPr lang="en-GB" sz="2800" dirty="0">
              <a:cs typeface="Calibri"/>
            </a:endParaRPr>
          </a:p>
          <a:p>
            <a:r>
              <a:rPr lang="en-GB" sz="2800" dirty="0"/>
              <a:t>What the benefits to them personally will be</a:t>
            </a:r>
            <a:endParaRPr lang="en-GB" sz="2800" dirty="0">
              <a:cs typeface="Calibri"/>
            </a:endParaRPr>
          </a:p>
          <a:p>
            <a:r>
              <a:rPr lang="en-GB" sz="2800" dirty="0"/>
              <a:t>Give examples of how their contribution will help their local community e.g. what you know it means to vulnerable or isolated local people</a:t>
            </a:r>
            <a:endParaRPr lang="en-GB" sz="2800" dirty="0">
              <a:cs typeface="Calibri"/>
            </a:endParaRPr>
          </a:p>
          <a:p>
            <a:r>
              <a:rPr lang="en-GB" sz="2800" dirty="0"/>
              <a:t>What training and support they will receive.</a:t>
            </a:r>
            <a:endParaRPr lang="en-GB" dirty="0">
              <a:cs typeface="Calibri"/>
            </a:endParaRPr>
          </a:p>
        </p:txBody>
      </p:sp>
      <p:pic>
        <p:nvPicPr>
          <p:cNvPr id="5" name="Picture 4"/>
          <p:cNvPicPr>
            <a:picLocks noChangeAspect="1"/>
          </p:cNvPicPr>
          <p:nvPr/>
        </p:nvPicPr>
        <p:blipFill>
          <a:blip r:embed="rId2"/>
          <a:stretch>
            <a:fillRect/>
          </a:stretch>
        </p:blipFill>
        <p:spPr>
          <a:xfrm>
            <a:off x="6949289" y="5373216"/>
            <a:ext cx="1737511" cy="1085182"/>
          </a:xfrm>
          <a:prstGeom prst="rect">
            <a:avLst/>
          </a:prstGeom>
        </p:spPr>
      </p:pic>
    </p:spTree>
    <p:extLst>
      <p:ext uri="{BB962C8B-B14F-4D97-AF65-F5344CB8AC3E}">
        <p14:creationId xmlns:p14="http://schemas.microsoft.com/office/powerpoint/2010/main" val="3191520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latin typeface="Arial" panose="020B0604020202020204" pitchFamily="34" charset="0"/>
                <a:cs typeface="Arial" panose="020B0604020202020204" pitchFamily="34" charset="0"/>
              </a:rPr>
              <a:t>Sample role description</a:t>
            </a:r>
            <a:endParaRPr lang="en-GB"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2699792" y="1268760"/>
            <a:ext cx="3744416" cy="4954543"/>
          </a:xfrm>
          <a:prstGeom prst="rect">
            <a:avLst/>
          </a:prstGeom>
        </p:spPr>
      </p:pic>
      <p:pic>
        <p:nvPicPr>
          <p:cNvPr id="3" name="Picture 2"/>
          <p:cNvPicPr>
            <a:picLocks noChangeAspect="1"/>
          </p:cNvPicPr>
          <p:nvPr/>
        </p:nvPicPr>
        <p:blipFill>
          <a:blip r:embed="rId3"/>
          <a:stretch>
            <a:fillRect/>
          </a:stretch>
        </p:blipFill>
        <p:spPr>
          <a:xfrm>
            <a:off x="6949289" y="5138121"/>
            <a:ext cx="1737511" cy="1085182"/>
          </a:xfrm>
          <a:prstGeom prst="rect">
            <a:avLst/>
          </a:prstGeom>
        </p:spPr>
      </p:pic>
    </p:spTree>
    <p:extLst>
      <p:ext uri="{BB962C8B-B14F-4D97-AF65-F5344CB8AC3E}">
        <p14:creationId xmlns:p14="http://schemas.microsoft.com/office/powerpoint/2010/main" val="16410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a:latin typeface="Arial" panose="020B0604020202020204" pitchFamily="34" charset="0"/>
                <a:cs typeface="Arial" panose="020B0604020202020204" pitchFamily="34" charset="0"/>
              </a:rPr>
              <a:t>Your responsibility as an employer</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sz="2800" dirty="0"/>
              <a:t>When employing a young person under the age of 18, whether for work, </a:t>
            </a:r>
            <a:r>
              <a:rPr lang="en-GB" sz="2800" u="sng" dirty="0">
                <a:hlinkClick r:id="rId2"/>
              </a:rPr>
              <a:t>work experience overview</a:t>
            </a:r>
            <a:r>
              <a:rPr lang="en-GB" sz="2800" dirty="0"/>
              <a:t>, or as an apprentice, employers have the same responsibilities for their health, safety and welfare as they do for other employees.</a:t>
            </a:r>
          </a:p>
          <a:p>
            <a:pPr marL="0" indent="0">
              <a:buNone/>
            </a:pPr>
            <a:r>
              <a:rPr lang="en-GB" b="1" i="1" dirty="0"/>
              <a:t>HMRC</a:t>
            </a:r>
            <a:endParaRPr lang="en-GB" b="1" i="1" dirty="0">
              <a:cs typeface="Calibri"/>
            </a:endParaRPr>
          </a:p>
        </p:txBody>
      </p:sp>
      <p:pic>
        <p:nvPicPr>
          <p:cNvPr id="4" name="Picture 3"/>
          <p:cNvPicPr>
            <a:picLocks noChangeAspect="1"/>
          </p:cNvPicPr>
          <p:nvPr/>
        </p:nvPicPr>
        <p:blipFill>
          <a:blip r:embed="rId3"/>
          <a:stretch>
            <a:fillRect/>
          </a:stretch>
        </p:blipFill>
        <p:spPr>
          <a:xfrm>
            <a:off x="6977716" y="5039623"/>
            <a:ext cx="1740011" cy="1086540"/>
          </a:xfrm>
          <a:prstGeom prst="rect">
            <a:avLst/>
          </a:prstGeom>
        </p:spPr>
      </p:pic>
    </p:spTree>
    <p:extLst>
      <p:ext uri="{BB962C8B-B14F-4D97-AF65-F5344CB8AC3E}">
        <p14:creationId xmlns:p14="http://schemas.microsoft.com/office/powerpoint/2010/main" val="126435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Use the right words </a:t>
            </a:r>
          </a:p>
        </p:txBody>
      </p:sp>
      <p:sp>
        <p:nvSpPr>
          <p:cNvPr id="3" name="Content Placeholder 2"/>
          <p:cNvSpPr>
            <a:spLocks noGrp="1"/>
          </p:cNvSpPr>
          <p:nvPr>
            <p:ph idx="1"/>
          </p:nvPr>
        </p:nvSpPr>
        <p:spPr>
          <a:xfrm>
            <a:off x="457200" y="1700808"/>
            <a:ext cx="8229600" cy="3175963"/>
          </a:xfrm>
        </p:spPr>
        <p:txBody>
          <a:bodyPr vert="horz" lIns="91440" tIns="45720" rIns="91440" bIns="45720" rtlCol="0" anchor="t">
            <a:normAutofit fontScale="92500"/>
          </a:bodyPr>
          <a:lstStyle/>
          <a:p>
            <a:pPr marL="0" indent="0" algn="ctr">
              <a:buNone/>
            </a:pPr>
            <a:r>
              <a:rPr lang="en-GB" sz="2800" b="1" dirty="0">
                <a:cs typeface="Calibri"/>
              </a:rPr>
              <a:t>Use active, positive, </a:t>
            </a:r>
            <a:r>
              <a:rPr lang="en-GB" sz="2800" b="1" dirty="0" smtClean="0">
                <a:cs typeface="Calibri"/>
              </a:rPr>
              <a:t>empowering </a:t>
            </a:r>
            <a:r>
              <a:rPr lang="en-GB" sz="2800" b="1" dirty="0">
                <a:cs typeface="Calibri"/>
              </a:rPr>
              <a:t>language to advertise roles in your community business:</a:t>
            </a:r>
          </a:p>
          <a:p>
            <a:pPr marL="0" indent="0" algn="ctr">
              <a:buNone/>
            </a:pPr>
            <a:endParaRPr lang="en-GB" sz="2800" dirty="0">
              <a:cs typeface="Calibri"/>
            </a:endParaRPr>
          </a:p>
          <a:p>
            <a:pPr marL="0" indent="0" algn="ctr">
              <a:buNone/>
            </a:pPr>
            <a:r>
              <a:rPr lang="en-GB" sz="2800" dirty="0">
                <a:cs typeface="Calibri"/>
              </a:rPr>
              <a:t>"Sign up, get involved, take action, help directly, stand out, step forward, speak up, take this chance, opportunity, grab some experience, make a difference, campaign, support people around you, be part of the business </a:t>
            </a:r>
            <a:r>
              <a:rPr lang="en-GB" sz="2800" dirty="0" smtClean="0">
                <a:cs typeface="Calibri"/>
              </a:rPr>
              <a:t>we all own."</a:t>
            </a:r>
            <a:endParaRPr lang="en-GB" sz="2800" dirty="0">
              <a:cs typeface="Calibri"/>
            </a:endParaRPr>
          </a:p>
          <a:p>
            <a:pPr marL="0" indent="0">
              <a:buNone/>
            </a:pPr>
            <a:endParaRPr lang="en-GB" sz="2800" dirty="0">
              <a:cs typeface="Calibri"/>
            </a:endParaRPr>
          </a:p>
        </p:txBody>
      </p:sp>
      <p:pic>
        <p:nvPicPr>
          <p:cNvPr id="4" name="Picture 3"/>
          <p:cNvPicPr>
            <a:picLocks noChangeAspect="1"/>
          </p:cNvPicPr>
          <p:nvPr/>
        </p:nvPicPr>
        <p:blipFill>
          <a:blip r:embed="rId2"/>
          <a:stretch>
            <a:fillRect/>
          </a:stretch>
        </p:blipFill>
        <p:spPr>
          <a:xfrm>
            <a:off x="6949289" y="5252676"/>
            <a:ext cx="1737511" cy="1085182"/>
          </a:xfrm>
          <a:prstGeom prst="rect">
            <a:avLst/>
          </a:prstGeom>
        </p:spPr>
      </p:pic>
    </p:spTree>
    <p:extLst>
      <p:ext uri="{BB962C8B-B14F-4D97-AF65-F5344CB8AC3E}">
        <p14:creationId xmlns:p14="http://schemas.microsoft.com/office/powerpoint/2010/main" val="3786779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50686"/>
            <a:ext cx="4866161" cy="375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35592" y="665856"/>
            <a:ext cx="3060344" cy="2554545"/>
          </a:xfrm>
          <a:prstGeom prst="rect">
            <a:avLst/>
          </a:prstGeom>
          <a:noFill/>
        </p:spPr>
        <p:txBody>
          <a:bodyPr wrap="square" lIns="91440" tIns="45720" rIns="91440" bIns="45720" rtlCol="0" anchor="t">
            <a:spAutoFit/>
          </a:bodyPr>
          <a:lstStyle/>
          <a:p>
            <a:r>
              <a:rPr lang="en-GB" sz="3200" b="1" dirty="0" smtClean="0"/>
              <a:t>What you can do to retain young people in your business</a:t>
            </a:r>
          </a:p>
          <a:p>
            <a:endParaRPr lang="en-GB" sz="3200" b="1" dirty="0"/>
          </a:p>
        </p:txBody>
      </p:sp>
      <p:sp>
        <p:nvSpPr>
          <p:cNvPr id="3" name="TextBox 2">
            <a:extLst>
              <a:ext uri="{FF2B5EF4-FFF2-40B4-BE49-F238E27FC236}">
                <a16:creationId xmlns:a16="http://schemas.microsoft.com/office/drawing/2014/main" xmlns="" id="{98D377FD-5942-FF83-D4CF-7026CC06993B}"/>
              </a:ext>
            </a:extLst>
          </p:cNvPr>
          <p:cNvSpPr txBox="1"/>
          <p:nvPr/>
        </p:nvSpPr>
        <p:spPr>
          <a:xfrm>
            <a:off x="935592" y="3016996"/>
            <a:ext cx="342038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SO:</a:t>
            </a:r>
            <a:r>
              <a:rPr lang="en-US" dirty="0">
                <a:cs typeface="Calibri"/>
              </a:rPr>
              <a:t> </a:t>
            </a:r>
            <a:r>
              <a:rPr lang="en-US" dirty="0" smtClean="0">
                <a:cs typeface="Calibri"/>
              </a:rPr>
              <a:t>make sure other employees are compatible and happy with working alongside a young person, smile </a:t>
            </a:r>
            <a:r>
              <a:rPr lang="en-US" dirty="0">
                <a:cs typeface="Calibri"/>
              </a:rPr>
              <a:t>and laugh, be kind, explain </a:t>
            </a:r>
            <a:r>
              <a:rPr lang="en-US" dirty="0" smtClean="0">
                <a:cs typeface="Calibri"/>
              </a:rPr>
              <a:t>and train from </a:t>
            </a:r>
            <a:r>
              <a:rPr lang="en-US" dirty="0">
                <a:cs typeface="Calibri"/>
              </a:rPr>
              <a:t>scratch</a:t>
            </a:r>
            <a:r>
              <a:rPr lang="en-US" dirty="0" smtClean="0">
                <a:cs typeface="Calibri"/>
              </a:rPr>
              <a:t>, reassure, </a:t>
            </a:r>
            <a:r>
              <a:rPr lang="en-US" dirty="0">
                <a:cs typeface="Calibri"/>
              </a:rPr>
              <a:t>check and check again that they are OK, ask if there are any problems, give permission to say something isn't </a:t>
            </a:r>
            <a:r>
              <a:rPr lang="en-US" dirty="0" smtClean="0">
                <a:cs typeface="Calibri"/>
              </a:rPr>
              <a:t>right or they don’t like doing it </a:t>
            </a:r>
            <a:r>
              <a:rPr lang="en-US" dirty="0">
                <a:cs typeface="Calibri"/>
              </a:rPr>
              <a:t>and SAY THANK YOU EVERY TIME!</a:t>
            </a:r>
          </a:p>
        </p:txBody>
      </p:sp>
      <p:pic>
        <p:nvPicPr>
          <p:cNvPr id="4" name="Picture 3"/>
          <p:cNvPicPr>
            <a:picLocks noChangeAspect="1"/>
          </p:cNvPicPr>
          <p:nvPr/>
        </p:nvPicPr>
        <p:blipFill>
          <a:blip r:embed="rId4"/>
          <a:stretch>
            <a:fillRect/>
          </a:stretch>
        </p:blipFill>
        <p:spPr>
          <a:xfrm>
            <a:off x="6948264" y="5384388"/>
            <a:ext cx="1737511" cy="1085182"/>
          </a:xfrm>
          <a:prstGeom prst="rect">
            <a:avLst/>
          </a:prstGeom>
        </p:spPr>
      </p:pic>
    </p:spTree>
    <p:extLst>
      <p:ext uri="{BB962C8B-B14F-4D97-AF65-F5344CB8AC3E}">
        <p14:creationId xmlns:p14="http://schemas.microsoft.com/office/powerpoint/2010/main" val="2896870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98" y="2237185"/>
            <a:ext cx="8298656" cy="28515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620688"/>
            <a:ext cx="6984776" cy="707886"/>
          </a:xfrm>
          <a:prstGeom prst="rect">
            <a:avLst/>
          </a:prstGeom>
          <a:noFill/>
        </p:spPr>
        <p:txBody>
          <a:bodyPr wrap="square" rtlCol="0">
            <a:spAutoFit/>
          </a:bodyPr>
          <a:lstStyle/>
          <a:p>
            <a:r>
              <a:rPr lang="en-GB" sz="4000" dirty="0"/>
              <a:t>DBS Checks</a:t>
            </a:r>
          </a:p>
        </p:txBody>
      </p:sp>
      <p:pic>
        <p:nvPicPr>
          <p:cNvPr id="3" name="Picture 2"/>
          <p:cNvPicPr>
            <a:picLocks noChangeAspect="1"/>
          </p:cNvPicPr>
          <p:nvPr/>
        </p:nvPicPr>
        <p:blipFill>
          <a:blip r:embed="rId4"/>
          <a:stretch>
            <a:fillRect/>
          </a:stretch>
        </p:blipFill>
        <p:spPr>
          <a:xfrm>
            <a:off x="7069543" y="5108002"/>
            <a:ext cx="1737511" cy="1085182"/>
          </a:xfrm>
          <a:prstGeom prst="rect">
            <a:avLst/>
          </a:prstGeom>
        </p:spPr>
      </p:pic>
    </p:spTree>
    <p:extLst>
      <p:ext uri="{BB962C8B-B14F-4D97-AF65-F5344CB8AC3E}">
        <p14:creationId xmlns:p14="http://schemas.microsoft.com/office/powerpoint/2010/main" val="104870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1623417" y="476672"/>
            <a:ext cx="5897165" cy="8572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normAutofit/>
          </a:bodyPr>
          <a:lstStyle/>
          <a:p>
            <a:r>
              <a:rPr lang="en-GB" altLang="en-US" sz="3000" b="1" dirty="0">
                <a:latin typeface="Calibri" panose="020F0502020204030204" pitchFamily="34" charset="0"/>
              </a:rPr>
              <a:t>(DBS) Disclosure and Barring Checks</a:t>
            </a:r>
          </a:p>
        </p:txBody>
      </p:sp>
      <p:sp>
        <p:nvSpPr>
          <p:cNvPr id="226307" name="Rectangle 3"/>
          <p:cNvSpPr>
            <a:spLocks noGrp="1" noChangeArrowheads="1"/>
          </p:cNvSpPr>
          <p:nvPr>
            <p:ph type="body" idx="1"/>
          </p:nvPr>
        </p:nvSpPr>
        <p:spPr bwMode="auto">
          <a:xfrm>
            <a:off x="457200" y="1600201"/>
            <a:ext cx="8229600" cy="3556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2700" dirty="0">
                <a:solidFill>
                  <a:srgbClr val="000000"/>
                </a:solidFill>
              </a:rPr>
              <a:t> Guidance is available on the following website </a:t>
            </a:r>
            <a:r>
              <a:rPr lang="en-GB" altLang="en-US" sz="2700" dirty="0">
                <a:solidFill>
                  <a:srgbClr val="000000"/>
                </a:solidFill>
                <a:hlinkClick r:id="rId3"/>
              </a:rPr>
              <a:t>www.gov.uk/government/collections/dbs-eligibility-guidance</a:t>
            </a:r>
            <a:endParaRPr lang="en-GB" altLang="en-US" sz="2700" dirty="0">
              <a:solidFill>
                <a:srgbClr val="000000"/>
              </a:solidFill>
            </a:endParaRPr>
          </a:p>
          <a:p>
            <a:endParaRPr lang="en-GB" altLang="en-US" sz="900" dirty="0" smtClean="0">
              <a:solidFill>
                <a:srgbClr val="000000"/>
              </a:solidFill>
            </a:endParaRPr>
          </a:p>
          <a:p>
            <a:endParaRPr lang="en-GB" altLang="en-US" sz="900" dirty="0">
              <a:solidFill>
                <a:srgbClr val="000000"/>
              </a:solidFill>
            </a:endParaRPr>
          </a:p>
          <a:p>
            <a:r>
              <a:rPr lang="en-GB" altLang="en-US" sz="2700" dirty="0">
                <a:solidFill>
                  <a:srgbClr val="000000"/>
                </a:solidFill>
              </a:rPr>
              <a:t> The eligibility tool and workforce guides will help you to decide whether a role is eligible, and if so, which level of DBS check is suitable.</a:t>
            </a:r>
            <a:r>
              <a:rPr lang="en-GB" altLang="en-US" sz="2700" dirty="0"/>
              <a:t> </a:t>
            </a:r>
          </a:p>
        </p:txBody>
      </p:sp>
      <p:pic>
        <p:nvPicPr>
          <p:cNvPr id="2" name="Picture 1"/>
          <p:cNvPicPr>
            <a:picLocks noChangeAspect="1"/>
          </p:cNvPicPr>
          <p:nvPr/>
        </p:nvPicPr>
        <p:blipFill>
          <a:blip r:embed="rId4"/>
          <a:stretch>
            <a:fillRect/>
          </a:stretch>
        </p:blipFill>
        <p:spPr>
          <a:xfrm>
            <a:off x="6949289" y="5157193"/>
            <a:ext cx="1737511" cy="1085182"/>
          </a:xfrm>
          <a:prstGeom prst="rect">
            <a:avLst/>
          </a:prstGeom>
        </p:spPr>
      </p:pic>
    </p:spTree>
    <p:extLst>
      <p:ext uri="{BB962C8B-B14F-4D97-AF65-F5344CB8AC3E}">
        <p14:creationId xmlns:p14="http://schemas.microsoft.com/office/powerpoint/2010/main" val="4153767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8316416" cy="1437284"/>
          </a:xfrm>
        </p:spPr>
        <p:txBody>
          <a:bodyPr>
            <a:noAutofit/>
          </a:bodyPr>
          <a:lstStyle/>
          <a:p>
            <a:pPr eaLnBrk="1" hangingPunct="1"/>
            <a:r>
              <a:rPr lang="en-GB" altLang="en-US" dirty="0">
                <a:effectLst/>
              </a:rPr>
              <a:t>  </a:t>
            </a:r>
            <a:r>
              <a:rPr lang="en-GB" altLang="en-US" sz="4000" b="1" dirty="0">
                <a:effectLst/>
              </a:rPr>
              <a:t>Risk Assessment and </a:t>
            </a:r>
            <a:br>
              <a:rPr lang="en-GB" altLang="en-US" sz="4000" b="1" dirty="0">
                <a:effectLst/>
              </a:rPr>
            </a:br>
            <a:r>
              <a:rPr lang="en-GB" altLang="en-US" sz="4000" b="1" dirty="0">
                <a:effectLst/>
              </a:rPr>
              <a:t>  Young People</a:t>
            </a:r>
          </a:p>
        </p:txBody>
      </p:sp>
      <p:sp>
        <p:nvSpPr>
          <p:cNvPr id="131077" name="Rectangle 5"/>
          <p:cNvSpPr>
            <a:spLocks noGrp="1" noChangeArrowheads="1"/>
          </p:cNvSpPr>
          <p:nvPr>
            <p:ph idx="1"/>
          </p:nvPr>
        </p:nvSpPr>
        <p:spPr>
          <a:xfrm>
            <a:off x="249238" y="1515356"/>
            <a:ext cx="8283202" cy="4762922"/>
          </a:xfrm>
        </p:spPr>
        <p:txBody>
          <a:bodyPr>
            <a:noAutofit/>
          </a:bodyPr>
          <a:lstStyle/>
          <a:p>
            <a:pPr marL="0" indent="0" eaLnBrk="1" hangingPunct="1">
              <a:buFont typeface="Arial" charset="0"/>
              <a:buNone/>
              <a:defRPr/>
            </a:pPr>
            <a:r>
              <a:rPr lang="en-GB" sz="2800" b="1" dirty="0">
                <a:solidFill>
                  <a:srgbClr val="C4122F"/>
                </a:solidFill>
              </a:rPr>
              <a:t>For employees under the age of 18, risk assessments should consider:</a:t>
            </a:r>
            <a:endParaRPr lang="en-GB" sz="2800" dirty="0"/>
          </a:p>
          <a:p>
            <a:pPr marL="457200" indent="-457200" eaLnBrk="1" hangingPunct="1">
              <a:buSzPct val="100000"/>
              <a:defRPr/>
            </a:pPr>
            <a:r>
              <a:rPr lang="en-GB" sz="2400" dirty="0"/>
              <a:t>Inexperience, lack of awareness, immaturity</a:t>
            </a:r>
          </a:p>
          <a:p>
            <a:pPr marL="457200" indent="-457200" eaLnBrk="1" hangingPunct="1">
              <a:buSzPct val="100000"/>
              <a:defRPr/>
            </a:pPr>
            <a:r>
              <a:rPr lang="en-GB" sz="2400" dirty="0"/>
              <a:t>Fitting and layout of workplace</a:t>
            </a:r>
          </a:p>
          <a:p>
            <a:pPr marL="457200" indent="-457200" eaLnBrk="1" hangingPunct="1">
              <a:buSzPct val="100000"/>
              <a:defRPr/>
            </a:pPr>
            <a:r>
              <a:rPr lang="en-GB" sz="2400" dirty="0"/>
              <a:t>Nature, degree and duration of exposure </a:t>
            </a:r>
            <a:br>
              <a:rPr lang="en-GB" sz="2400" dirty="0"/>
            </a:br>
            <a:r>
              <a:rPr lang="en-GB" sz="2400" dirty="0"/>
              <a:t>to agents</a:t>
            </a:r>
          </a:p>
          <a:p>
            <a:pPr marL="457200" indent="-457200" eaLnBrk="1" hangingPunct="1">
              <a:buSzPct val="100000"/>
              <a:defRPr/>
            </a:pPr>
            <a:r>
              <a:rPr lang="en-GB" sz="2400" dirty="0"/>
              <a:t>Work equipment</a:t>
            </a:r>
          </a:p>
          <a:p>
            <a:pPr marL="457200" indent="-457200" eaLnBrk="1" hangingPunct="1">
              <a:buSzPct val="100000"/>
              <a:defRPr/>
            </a:pPr>
            <a:r>
              <a:rPr lang="en-GB" sz="2400" dirty="0"/>
              <a:t>Organisation of work</a:t>
            </a:r>
          </a:p>
          <a:p>
            <a:pPr marL="457200" indent="-457200" eaLnBrk="1" hangingPunct="1">
              <a:buSzPct val="100000"/>
              <a:defRPr/>
            </a:pPr>
            <a:r>
              <a:rPr lang="en-GB" sz="2400" dirty="0"/>
              <a:t>Training provided</a:t>
            </a:r>
          </a:p>
        </p:txBody>
      </p:sp>
      <p:sp>
        <p:nvSpPr>
          <p:cNvPr id="5" name="Slide Number Placeholder 4"/>
          <p:cNvSpPr>
            <a:spLocks noGrp="1"/>
          </p:cNvSpPr>
          <p:nvPr>
            <p:ph type="sldNum" sz="quarter" idx="12"/>
          </p:nvPr>
        </p:nvSpPr>
        <p:spPr/>
        <p:txBody>
          <a:bodyPr/>
          <a:lstStyle/>
          <a:p>
            <a:fld id="{FAF56E2F-1032-4133-956F-C742F4166F7B}" type="slidenum">
              <a:rPr lang="en-GB" smtClean="0"/>
              <a:pPr/>
              <a:t>24</a:t>
            </a:fld>
            <a:endParaRPr lang="en-GB" dirty="0"/>
          </a:p>
        </p:txBody>
      </p:sp>
      <p:sp>
        <p:nvSpPr>
          <p:cNvPr id="6" name="Footer Placeholder 5"/>
          <p:cNvSpPr>
            <a:spLocks noGrp="1"/>
          </p:cNvSpPr>
          <p:nvPr>
            <p:ph type="ftr" sz="quarter" idx="11"/>
          </p:nvPr>
        </p:nvSpPr>
        <p:spPr/>
        <p:txBody>
          <a:bodyPr/>
          <a:lstStyle/>
          <a:p>
            <a:r>
              <a:rPr lang="en-GB" dirty="0"/>
              <a:t>Envesca Ltd  ©</a:t>
            </a:r>
          </a:p>
        </p:txBody>
      </p:sp>
      <p:pic>
        <p:nvPicPr>
          <p:cNvPr id="2" name="Picture 1"/>
          <p:cNvPicPr>
            <a:picLocks noChangeAspect="1"/>
          </p:cNvPicPr>
          <p:nvPr/>
        </p:nvPicPr>
        <p:blipFill>
          <a:blip r:embed="rId3"/>
          <a:stretch>
            <a:fillRect/>
          </a:stretch>
        </p:blipFill>
        <p:spPr>
          <a:xfrm>
            <a:off x="6949289" y="5193096"/>
            <a:ext cx="1737511" cy="1085182"/>
          </a:xfrm>
          <a:prstGeom prst="rect">
            <a:avLst/>
          </a:prstGeom>
        </p:spPr>
      </p:pic>
    </p:spTree>
    <p:extLst>
      <p:ext uri="{BB962C8B-B14F-4D97-AF65-F5344CB8AC3E}">
        <p14:creationId xmlns:p14="http://schemas.microsoft.com/office/powerpoint/2010/main" val="116826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a:t>
            </a:r>
            <a:r>
              <a:rPr lang="en-GB" dirty="0" smtClean="0"/>
              <a:t>Assessment Process</a:t>
            </a:r>
            <a:endParaRPr lang="en-GB" dirty="0"/>
          </a:p>
        </p:txBody>
      </p:sp>
      <p:pic>
        <p:nvPicPr>
          <p:cNvPr id="4" name="Content Placeholder 3"/>
          <p:cNvPicPr>
            <a:picLocks noGrp="1" noChangeAspect="1"/>
          </p:cNvPicPr>
          <p:nvPr>
            <p:ph idx="1"/>
          </p:nvPr>
        </p:nvPicPr>
        <p:blipFill>
          <a:blip r:embed="rId2"/>
          <a:stretch>
            <a:fillRect/>
          </a:stretch>
        </p:blipFill>
        <p:spPr>
          <a:xfrm>
            <a:off x="2768416" y="1600200"/>
            <a:ext cx="3607168" cy="4525963"/>
          </a:xfrm>
          <a:prstGeom prst="rect">
            <a:avLst/>
          </a:prstGeom>
        </p:spPr>
      </p:pic>
      <p:pic>
        <p:nvPicPr>
          <p:cNvPr id="3" name="Picture 2"/>
          <p:cNvPicPr>
            <a:picLocks noChangeAspect="1"/>
          </p:cNvPicPr>
          <p:nvPr/>
        </p:nvPicPr>
        <p:blipFill>
          <a:blip r:embed="rId3"/>
          <a:stretch>
            <a:fillRect/>
          </a:stretch>
        </p:blipFill>
        <p:spPr>
          <a:xfrm>
            <a:off x="6949289" y="5229200"/>
            <a:ext cx="1737511" cy="1085182"/>
          </a:xfrm>
          <a:prstGeom prst="rect">
            <a:avLst/>
          </a:prstGeom>
        </p:spPr>
      </p:pic>
    </p:spTree>
    <p:extLst>
      <p:ext uri="{BB962C8B-B14F-4D97-AF65-F5344CB8AC3E}">
        <p14:creationId xmlns:p14="http://schemas.microsoft.com/office/powerpoint/2010/main" val="415265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a:t>
            </a:r>
            <a:r>
              <a:rPr lang="en-GB" dirty="0" smtClean="0"/>
              <a:t>Assessment Sample</a:t>
            </a:r>
            <a:endParaRPr lang="en-GB" dirty="0"/>
          </a:p>
        </p:txBody>
      </p:sp>
      <p:pic>
        <p:nvPicPr>
          <p:cNvPr id="4" name="Content Placeholder 3"/>
          <p:cNvPicPr>
            <a:picLocks noGrp="1" noChangeAspect="1"/>
          </p:cNvPicPr>
          <p:nvPr>
            <p:ph idx="1"/>
          </p:nvPr>
        </p:nvPicPr>
        <p:blipFill>
          <a:blip r:embed="rId2"/>
          <a:stretch>
            <a:fillRect/>
          </a:stretch>
        </p:blipFill>
        <p:spPr>
          <a:xfrm>
            <a:off x="2696042" y="1484784"/>
            <a:ext cx="3751915" cy="4525963"/>
          </a:xfrm>
          <a:prstGeom prst="rect">
            <a:avLst/>
          </a:prstGeom>
        </p:spPr>
      </p:pic>
      <p:pic>
        <p:nvPicPr>
          <p:cNvPr id="3" name="Picture 2"/>
          <p:cNvPicPr>
            <a:picLocks noChangeAspect="1"/>
          </p:cNvPicPr>
          <p:nvPr/>
        </p:nvPicPr>
        <p:blipFill>
          <a:blip r:embed="rId3"/>
          <a:stretch>
            <a:fillRect/>
          </a:stretch>
        </p:blipFill>
        <p:spPr>
          <a:xfrm>
            <a:off x="6949289" y="5301208"/>
            <a:ext cx="1737511" cy="1085182"/>
          </a:xfrm>
          <a:prstGeom prst="rect">
            <a:avLst/>
          </a:prstGeom>
        </p:spPr>
      </p:pic>
    </p:spTree>
    <p:extLst>
      <p:ext uri="{BB962C8B-B14F-4D97-AF65-F5344CB8AC3E}">
        <p14:creationId xmlns:p14="http://schemas.microsoft.com/office/powerpoint/2010/main" val="394485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Assessment Sample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600069"/>
              </p:ext>
            </p:extLst>
          </p:nvPr>
        </p:nvGraphicFramePr>
        <p:xfrm>
          <a:off x="1403649" y="1128112"/>
          <a:ext cx="7283150" cy="4254105"/>
        </p:xfrm>
        <a:graphic>
          <a:graphicData uri="http://schemas.openxmlformats.org/drawingml/2006/table">
            <a:tbl>
              <a:tblPr/>
              <a:tblGrid>
                <a:gridCol w="408435">
                  <a:extLst>
                    <a:ext uri="{9D8B030D-6E8A-4147-A177-3AD203B41FA5}">
                      <a16:colId xmlns:a16="http://schemas.microsoft.com/office/drawing/2014/main" xmlns="" val="20000"/>
                    </a:ext>
                  </a:extLst>
                </a:gridCol>
                <a:gridCol w="1512393">
                  <a:extLst>
                    <a:ext uri="{9D8B030D-6E8A-4147-A177-3AD203B41FA5}">
                      <a16:colId xmlns:a16="http://schemas.microsoft.com/office/drawing/2014/main" xmlns="" val="20001"/>
                    </a:ext>
                  </a:extLst>
                </a:gridCol>
                <a:gridCol w="1120486">
                  <a:extLst>
                    <a:ext uri="{9D8B030D-6E8A-4147-A177-3AD203B41FA5}">
                      <a16:colId xmlns:a16="http://schemas.microsoft.com/office/drawing/2014/main" xmlns="" val="20002"/>
                    </a:ext>
                  </a:extLst>
                </a:gridCol>
                <a:gridCol w="1280555">
                  <a:extLst>
                    <a:ext uri="{9D8B030D-6E8A-4147-A177-3AD203B41FA5}">
                      <a16:colId xmlns:a16="http://schemas.microsoft.com/office/drawing/2014/main" xmlns="" val="20003"/>
                    </a:ext>
                  </a:extLst>
                </a:gridCol>
                <a:gridCol w="960415">
                  <a:extLst>
                    <a:ext uri="{9D8B030D-6E8A-4147-A177-3AD203B41FA5}">
                      <a16:colId xmlns:a16="http://schemas.microsoft.com/office/drawing/2014/main" xmlns="" val="20004"/>
                    </a:ext>
                  </a:extLst>
                </a:gridCol>
                <a:gridCol w="800346">
                  <a:extLst>
                    <a:ext uri="{9D8B030D-6E8A-4147-A177-3AD203B41FA5}">
                      <a16:colId xmlns:a16="http://schemas.microsoft.com/office/drawing/2014/main" xmlns="" val="20005"/>
                    </a:ext>
                  </a:extLst>
                </a:gridCol>
                <a:gridCol w="720312">
                  <a:extLst>
                    <a:ext uri="{9D8B030D-6E8A-4147-A177-3AD203B41FA5}">
                      <a16:colId xmlns:a16="http://schemas.microsoft.com/office/drawing/2014/main" xmlns="" val="20006"/>
                    </a:ext>
                  </a:extLst>
                </a:gridCol>
                <a:gridCol w="480208">
                  <a:extLst>
                    <a:ext uri="{9D8B030D-6E8A-4147-A177-3AD203B41FA5}">
                      <a16:colId xmlns:a16="http://schemas.microsoft.com/office/drawing/2014/main" xmlns="" val="20007"/>
                    </a:ext>
                  </a:extLst>
                </a:gridCol>
              </a:tblGrid>
              <a:tr h="652046">
                <a:tc>
                  <a:txBody>
                    <a:bodyPr/>
                    <a:lstStyle/>
                    <a:p>
                      <a:pPr algn="ctr">
                        <a:spcAft>
                          <a:spcPts val="0"/>
                        </a:spcAft>
                      </a:pPr>
                      <a:r>
                        <a:rPr lang="en-US" sz="900" b="1" dirty="0">
                          <a:effectLst/>
                          <a:latin typeface="Arial" panose="020B0604020202020204" pitchFamily="34" charset="0"/>
                          <a:ea typeface="MS Mincho"/>
                          <a:cs typeface="Times New Roman" panose="02020603050405020304" pitchFamily="18" charset="0"/>
                        </a:rPr>
                        <a:t>Action No.</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p>
                      <a:pPr algn="ctr">
                        <a:spcAft>
                          <a:spcPts val="0"/>
                        </a:spcAft>
                      </a:pPr>
                      <a:r>
                        <a:rPr lang="en-US" sz="900" b="1">
                          <a:effectLst/>
                          <a:latin typeface="Arial" panose="020B0604020202020204" pitchFamily="34" charset="0"/>
                          <a:ea typeface="MS Mincho"/>
                          <a:cs typeface="Times New Roman" panose="02020603050405020304" pitchFamily="18" charset="0"/>
                        </a:rPr>
                        <a:t>Description _ What are the Hazards</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p>
                      <a:pPr algn="ctr">
                        <a:spcAft>
                          <a:spcPts val="0"/>
                        </a:spcAft>
                      </a:pPr>
                      <a:r>
                        <a:rPr lang="en-US" sz="900" b="1">
                          <a:effectLst/>
                          <a:latin typeface="Arial" panose="020B0604020202020204" pitchFamily="34" charset="0"/>
                          <a:ea typeface="MS Mincho"/>
                          <a:cs typeface="Times New Roman" panose="02020603050405020304" pitchFamily="18" charset="0"/>
                        </a:rPr>
                        <a:t>Who Might Be Harmed &amp; How</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dirty="0">
                          <a:effectLst/>
                          <a:latin typeface="Arial" panose="020B0604020202020204" pitchFamily="34" charset="0"/>
                          <a:ea typeface="MS Mincho"/>
                          <a:cs typeface="Times New Roman" panose="02020603050405020304" pitchFamily="18" charset="0"/>
                        </a:rPr>
                        <a:t> </a:t>
                      </a:r>
                      <a:endParaRPr lang="en-GB" sz="900" dirty="0">
                        <a:effectLst/>
                        <a:latin typeface="Cambria" panose="02040503050406030204" pitchFamily="18" charset="0"/>
                        <a:ea typeface="MS Mincho"/>
                        <a:cs typeface="Times New Roman" panose="02020603050405020304" pitchFamily="18" charset="0"/>
                      </a:endParaRPr>
                    </a:p>
                    <a:p>
                      <a:pPr algn="ctr">
                        <a:spcAft>
                          <a:spcPts val="0"/>
                        </a:spcAft>
                      </a:pPr>
                      <a:r>
                        <a:rPr lang="en-US" sz="900" b="1" dirty="0">
                          <a:effectLst/>
                          <a:latin typeface="Arial" panose="020B0604020202020204" pitchFamily="34" charset="0"/>
                          <a:ea typeface="MS Mincho"/>
                          <a:cs typeface="Times New Roman" panose="02020603050405020304" pitchFamily="18" charset="0"/>
                        </a:rPr>
                        <a:t>Existing Control Measures</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p>
                      <a:pPr algn="ctr">
                        <a:spcAft>
                          <a:spcPts val="0"/>
                        </a:spcAft>
                      </a:pPr>
                      <a:r>
                        <a:rPr lang="en-US" sz="900" b="1">
                          <a:effectLst/>
                          <a:latin typeface="Arial" panose="020B0604020202020204" pitchFamily="34" charset="0"/>
                          <a:ea typeface="MS Mincho"/>
                          <a:cs typeface="Times New Roman" panose="02020603050405020304" pitchFamily="18" charset="0"/>
                        </a:rPr>
                        <a:t>Additional Control Measures / Actions</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dirty="0">
                          <a:effectLst/>
                          <a:latin typeface="Arial" panose="020B0604020202020204" pitchFamily="34" charset="0"/>
                          <a:ea typeface="MS Mincho"/>
                          <a:cs typeface="Times New Roman" panose="02020603050405020304" pitchFamily="18" charset="0"/>
                        </a:rPr>
                        <a:t>Risk (consequence x Likelihood)</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p>
                      <a:pPr algn="ctr">
                        <a:spcAft>
                          <a:spcPts val="0"/>
                        </a:spcAft>
                      </a:pPr>
                      <a:r>
                        <a:rPr lang="en-US" sz="900" b="1">
                          <a:effectLst/>
                          <a:latin typeface="Arial" panose="020B0604020202020204" pitchFamily="34" charset="0"/>
                          <a:ea typeface="MS Mincho"/>
                          <a:cs typeface="Times New Roman" panose="02020603050405020304" pitchFamily="18" charset="0"/>
                        </a:rPr>
                        <a:t>Risk Level</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spcAft>
                          <a:spcPts val="0"/>
                        </a:spcAft>
                      </a:pPr>
                      <a:r>
                        <a:rPr lang="en-GB" sz="900">
                          <a:effectLst/>
                          <a:latin typeface="Cambria" panose="02040503050406030204" pitchFamily="18" charset="0"/>
                          <a:ea typeface="MS Mincho"/>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0"/>
                  </a:ext>
                </a:extLst>
              </a:tr>
              <a:tr h="912865">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1</a:t>
                      </a:r>
                      <a:endParaRPr lang="en-GB" sz="900">
                        <a:effectLst/>
                        <a:latin typeface="Cambria" panose="02040503050406030204" pitchFamily="18" charset="0"/>
                        <a:ea typeface="MS Mincho"/>
                        <a:cs typeface="Times New Roman" panose="02020603050405020304" pitchFamily="18" charset="0"/>
                      </a:endParaRPr>
                    </a:p>
                  </a:txBody>
                  <a:tcPr marL="4648" marR="46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a:effectLst/>
                          <a:latin typeface="Arial" panose="020B0604020202020204" pitchFamily="34" charset="0"/>
                          <a:ea typeface="MS Mincho"/>
                          <a:cs typeface="Times New Roman" panose="02020603050405020304" pitchFamily="18" charset="0"/>
                        </a:rPr>
                        <a:t>General</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Slips Trips &amp; Falls</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Manual Handling </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Fire safety</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Young Person</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Other Staff</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Customers</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dirty="0">
                          <a:effectLst/>
                          <a:latin typeface="Arial" panose="020B0604020202020204" pitchFamily="34" charset="0"/>
                          <a:ea typeface="MS Mincho"/>
                          <a:cs typeface="Times New Roman" panose="02020603050405020304" pitchFamily="18" charset="0"/>
                        </a:rPr>
                        <a:t> </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a:effectLst/>
                          <a:latin typeface="Arial" panose="020B0604020202020204" pitchFamily="34" charset="0"/>
                          <a:ea typeface="MS Mincho"/>
                          <a:cs typeface="Times New Roman" panose="02020603050405020304" pitchFamily="18" charset="0"/>
                        </a:rPr>
                        <a:t>Staff training</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a:effectLst/>
                          <a:latin typeface="Arial" panose="020B0604020202020204" pitchFamily="34" charset="0"/>
                          <a:ea typeface="MS Mincho"/>
                          <a:cs typeface="Times New Roman" panose="02020603050405020304" pitchFamily="18" charset="0"/>
                        </a:rPr>
                        <a:t>Staff Handbook</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err="1">
                          <a:effectLst/>
                          <a:latin typeface="Arial" panose="020B0604020202020204" pitchFamily="34" charset="0"/>
                          <a:ea typeface="MS Mincho"/>
                          <a:cs typeface="Times New Roman" panose="02020603050405020304" pitchFamily="18" charset="0"/>
                        </a:rPr>
                        <a:t>Organisation</a:t>
                      </a:r>
                      <a:r>
                        <a:rPr lang="en-US" sz="900" dirty="0">
                          <a:effectLst/>
                          <a:latin typeface="Arial" panose="020B0604020202020204" pitchFamily="34" charset="0"/>
                          <a:ea typeface="MS Mincho"/>
                          <a:cs typeface="Times New Roman" panose="02020603050405020304" pitchFamily="18" charset="0"/>
                        </a:rPr>
                        <a:t> policies</a:t>
                      </a:r>
                      <a:endParaRPr lang="en-GB" sz="900" dirty="0">
                        <a:effectLst/>
                        <a:latin typeface="Cambria" panose="02040503050406030204" pitchFamily="18" charset="0"/>
                        <a:ea typeface="MS Mincho"/>
                        <a:cs typeface="Times New Roman" panose="02020603050405020304" pitchFamily="18" charset="0"/>
                      </a:endParaRPr>
                    </a:p>
                    <a:p>
                      <a:pPr>
                        <a:spcAft>
                          <a:spcPts val="0"/>
                        </a:spcAft>
                      </a:pPr>
                      <a:r>
                        <a:rPr lang="en-US" sz="900" dirty="0">
                          <a:effectLst/>
                          <a:latin typeface="Arial" panose="020B0604020202020204" pitchFamily="34" charset="0"/>
                          <a:ea typeface="MS Mincho"/>
                          <a:cs typeface="Times New Roman" panose="02020603050405020304" pitchFamily="18" charset="0"/>
                        </a:rPr>
                        <a:t> </a:t>
                      </a:r>
                      <a:endParaRPr lang="en-GB" sz="900" dirty="0">
                        <a:effectLst/>
                        <a:latin typeface="Cambria" panose="02040503050406030204" pitchFamily="18" charset="0"/>
                        <a:ea typeface="MS Mincho"/>
                        <a:cs typeface="Times New Roman" panose="02020603050405020304" pitchFamily="18" charset="0"/>
                      </a:endParaRPr>
                    </a:p>
                    <a:p>
                      <a:pPr>
                        <a:spcAft>
                          <a:spcPts val="0"/>
                        </a:spcAft>
                      </a:pPr>
                      <a:r>
                        <a:rPr lang="en-GB" sz="900" dirty="0">
                          <a:solidFill>
                            <a:srgbClr val="000000"/>
                          </a:solidFill>
                          <a:effectLst/>
                          <a:latin typeface="Arial" panose="020B0604020202020204" pitchFamily="34" charset="0"/>
                          <a:ea typeface="Times New Roman" panose="02020603050405020304" pitchFamily="18" charset="0"/>
                        </a:rPr>
                        <a:t> </a:t>
                      </a: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US" sz="900">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dirty="0">
                          <a:effectLst/>
                          <a:latin typeface="Arial" panose="020B0604020202020204" pitchFamily="34" charset="0"/>
                          <a:ea typeface="MS Mincho"/>
                          <a:cs typeface="Times New Roman" panose="02020603050405020304" pitchFamily="18" charset="0"/>
                        </a:rPr>
                        <a:t>4 X 3 =12</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LOW</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dirty="0">
                          <a:effectLst/>
                          <a:latin typeface="Arial" panose="020B0604020202020204" pitchFamily="34" charset="0"/>
                          <a:ea typeface="MS Mincho"/>
                          <a:cs typeface="Times New Roman" panose="02020603050405020304" pitchFamily="18" charset="0"/>
                        </a:rPr>
                        <a:t> </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1"/>
                  </a:ext>
                </a:extLst>
              </a:tr>
              <a:tr h="1434502">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2</a:t>
                      </a:r>
                      <a:endParaRPr lang="en-GB" sz="900">
                        <a:effectLst/>
                        <a:latin typeface="Cambria" panose="02040503050406030204" pitchFamily="18" charset="0"/>
                        <a:ea typeface="MS Mincho"/>
                        <a:cs typeface="Times New Roman" panose="02020603050405020304" pitchFamily="18" charset="0"/>
                      </a:endParaRPr>
                    </a:p>
                  </a:txBody>
                  <a:tcPr marL="4648" marR="46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a:effectLst/>
                          <a:latin typeface="Arial" panose="020B0604020202020204" pitchFamily="34" charset="0"/>
                          <a:ea typeface="MS Mincho"/>
                          <a:cs typeface="Times New Roman" panose="02020603050405020304" pitchFamily="18" charset="0"/>
                        </a:rPr>
                        <a:t>Lone Working </a:t>
                      </a:r>
                      <a:endParaRPr lang="en-GB" sz="900">
                        <a:effectLst/>
                        <a:latin typeface="Cambria" panose="02040503050406030204" pitchFamily="18" charset="0"/>
                        <a:ea typeface="MS Mincho"/>
                        <a:cs typeface="Times New Roman" panose="02020603050405020304" pitchFamily="18" charset="0"/>
                      </a:endParaRPr>
                    </a:p>
                    <a:p>
                      <a:pPr>
                        <a:spcAft>
                          <a:spcPts val="0"/>
                        </a:spcAft>
                      </a:pPr>
                      <a:r>
                        <a:rPr lang="en-US" sz="900">
                          <a:effectLst/>
                          <a:latin typeface="Arial" panose="020B0604020202020204" pitchFamily="34" charset="0"/>
                          <a:ea typeface="MS Mincho"/>
                          <a:cs typeface="Times New Roman" panose="02020603050405020304" pitchFamily="18" charset="0"/>
                        </a:rPr>
                        <a:t>Risk of burglary /violence</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 Young Person</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Other Staff</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Customers</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Staff training</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Staff Handbook</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Organisation policies</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Security camera</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Panic Alarm</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Supervision by member of staff</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a:effectLst/>
                          <a:latin typeface="Arial" panose="020B0604020202020204" pitchFamily="34" charset="0"/>
                          <a:ea typeface="MS Mincho"/>
                          <a:cs typeface="Times New Roman" panose="02020603050405020304" pitchFamily="18" charset="0"/>
                        </a:rPr>
                        <a:t>UNDER NO CIRCUMSTANCES SHOULD A YOUNG PERSON BE LEFT ALONE on the PREMISES</a:t>
                      </a:r>
                      <a:endParaRPr lang="en-GB" sz="900">
                        <a:effectLst/>
                        <a:latin typeface="Cambria" panose="02040503050406030204" pitchFamily="18" charset="0"/>
                        <a:ea typeface="MS Mincho"/>
                        <a:cs typeface="Times New Roman" panose="02020603050405020304" pitchFamily="18" charset="0"/>
                      </a:endParaRPr>
                    </a:p>
                    <a:p>
                      <a:pPr>
                        <a:spcAft>
                          <a:spcPts val="0"/>
                        </a:spcAft>
                      </a:pPr>
                      <a:r>
                        <a:rPr lang="en-US" sz="900">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p>
                      <a:pPr>
                        <a:spcAft>
                          <a:spcPts val="0"/>
                        </a:spcAft>
                      </a:pPr>
                      <a:r>
                        <a:rPr lang="en-US" sz="900">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4 X 3 =12</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LOW</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 </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2"/>
                  </a:ext>
                </a:extLst>
              </a:tr>
              <a:tr h="1173683">
                <a:tc>
                  <a:txBody>
                    <a:bodyPr/>
                    <a:lstStyle/>
                    <a:p>
                      <a:pPr algn="ctr">
                        <a:spcAft>
                          <a:spcPts val="0"/>
                        </a:spcAft>
                      </a:pPr>
                      <a:r>
                        <a:rPr lang="en-US" sz="900" b="1">
                          <a:effectLst/>
                          <a:latin typeface="Arial" panose="020B0604020202020204" pitchFamily="34" charset="0"/>
                          <a:ea typeface="MS Mincho"/>
                          <a:cs typeface="Times New Roman" panose="02020603050405020304" pitchFamily="18" charset="0"/>
                        </a:rPr>
                        <a:t>3</a:t>
                      </a:r>
                      <a:endParaRPr lang="en-GB" sz="900">
                        <a:effectLst/>
                        <a:latin typeface="Cambria" panose="02040503050406030204" pitchFamily="18" charset="0"/>
                        <a:ea typeface="MS Mincho"/>
                        <a:cs typeface="Times New Roman" panose="02020603050405020304" pitchFamily="18" charset="0"/>
                      </a:endParaRPr>
                    </a:p>
                  </a:txBody>
                  <a:tcPr marL="4648" marR="46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a:effectLst/>
                          <a:latin typeface="Arial" panose="020B0604020202020204" pitchFamily="34" charset="0"/>
                          <a:ea typeface="MS Mincho"/>
                          <a:cs typeface="Times New Roman" panose="02020603050405020304" pitchFamily="18" charset="0"/>
                        </a:rPr>
                        <a:t>Alcohol and Tobacco sales</a:t>
                      </a:r>
                      <a:endParaRPr lang="en-GB" sz="900">
                        <a:effectLst/>
                        <a:latin typeface="Cambria" panose="02040503050406030204" pitchFamily="18" charset="0"/>
                        <a:ea typeface="MS Mincho"/>
                        <a:cs typeface="Times New Roman" panose="02020603050405020304" pitchFamily="18" charset="0"/>
                      </a:endParaRPr>
                    </a:p>
                    <a:p>
                      <a:pPr>
                        <a:spcAft>
                          <a:spcPts val="0"/>
                        </a:spcAft>
                      </a:pPr>
                      <a:r>
                        <a:rPr lang="en-US" sz="900">
                          <a:effectLst/>
                          <a:latin typeface="Arial" panose="020B0604020202020204" pitchFamily="34" charset="0"/>
                          <a:ea typeface="MS Mincho"/>
                          <a:cs typeface="Times New Roman" panose="02020603050405020304" pitchFamily="18" charset="0"/>
                        </a:rPr>
                        <a:t>Inappropriate sale of alcohol or cigarettes by a minor</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Young Person</a:t>
                      </a:r>
                      <a:endParaRPr lang="en-GB" sz="90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a:effectLst/>
                          <a:latin typeface="Arial" panose="020B0604020202020204" pitchFamily="34" charset="0"/>
                          <a:ea typeface="MS Mincho"/>
                          <a:cs typeface="Times New Roman" panose="02020603050405020304" pitchFamily="18" charset="0"/>
                        </a:rPr>
                        <a:t>Other Staff</a:t>
                      </a:r>
                      <a:endParaRPr lang="en-GB" sz="900">
                        <a:effectLst/>
                        <a:latin typeface="Cambria" panose="02040503050406030204" pitchFamily="18" charset="0"/>
                        <a:ea typeface="MS Mincho"/>
                        <a:cs typeface="Times New Roman" panose="02020603050405020304" pitchFamily="18" charset="0"/>
                      </a:endParaRPr>
                    </a:p>
                    <a:p>
                      <a:pPr>
                        <a:spcAft>
                          <a:spcPts val="0"/>
                        </a:spcAft>
                      </a:pPr>
                      <a:r>
                        <a:rPr lang="en-US" sz="900">
                          <a:effectLst/>
                          <a:latin typeface="Arial" panose="020B0604020202020204" pitchFamily="34" charset="0"/>
                          <a:ea typeface="MS Mincho"/>
                          <a:cs typeface="Times New Roman" panose="02020603050405020304" pitchFamily="18" charset="0"/>
                        </a:rPr>
                        <a:t>Customers</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en-US" sz="900" dirty="0">
                          <a:effectLst/>
                          <a:latin typeface="Arial" panose="020B0604020202020204" pitchFamily="34" charset="0"/>
                          <a:ea typeface="MS Mincho"/>
                          <a:cs typeface="Times New Roman" panose="02020603050405020304" pitchFamily="18" charset="0"/>
                        </a:rPr>
                        <a:t>Staff training</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a:effectLst/>
                          <a:latin typeface="Arial" panose="020B0604020202020204" pitchFamily="34" charset="0"/>
                          <a:ea typeface="MS Mincho"/>
                          <a:cs typeface="Times New Roman" panose="02020603050405020304" pitchFamily="18" charset="0"/>
                        </a:rPr>
                        <a:t>Staff Handbook</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err="1">
                          <a:effectLst/>
                          <a:latin typeface="Arial" panose="020B0604020202020204" pitchFamily="34" charset="0"/>
                          <a:ea typeface="MS Mincho"/>
                          <a:cs typeface="Times New Roman" panose="02020603050405020304" pitchFamily="18" charset="0"/>
                        </a:rPr>
                        <a:t>Organisation</a:t>
                      </a:r>
                      <a:r>
                        <a:rPr lang="en-US" sz="900" dirty="0">
                          <a:effectLst/>
                          <a:latin typeface="Arial" panose="020B0604020202020204" pitchFamily="34" charset="0"/>
                          <a:ea typeface="MS Mincho"/>
                          <a:cs typeface="Times New Roman" panose="02020603050405020304" pitchFamily="18" charset="0"/>
                        </a:rPr>
                        <a:t> policies</a:t>
                      </a:r>
                      <a:endParaRPr lang="en-GB" sz="900" dirty="0">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Char char=""/>
                      </a:pPr>
                      <a:r>
                        <a:rPr lang="en-US" sz="900" dirty="0">
                          <a:effectLst/>
                          <a:latin typeface="Arial" panose="020B0604020202020204" pitchFamily="34" charset="0"/>
                          <a:ea typeface="MS Mincho"/>
                          <a:cs typeface="Times New Roman" panose="02020603050405020304" pitchFamily="18" charset="0"/>
                        </a:rPr>
                        <a:t>Supervision by member of</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a:effectLst/>
                          <a:latin typeface="Arial" panose="020B0604020202020204" pitchFamily="34" charset="0"/>
                          <a:ea typeface="MS Mincho"/>
                          <a:cs typeface="Times New Roman" panose="02020603050405020304" pitchFamily="18" charset="0"/>
                        </a:rPr>
                        <a:t>UNDER NO CIRCUMSTANCES SHOULD A YOUNG PERSON BE LEFT ALONE on the PREMISES</a:t>
                      </a:r>
                      <a:endParaRPr lang="en-GB" sz="900">
                        <a:effectLst/>
                        <a:latin typeface="Cambria" panose="02040503050406030204" pitchFamily="18" charset="0"/>
                        <a:ea typeface="MS Mincho"/>
                        <a:cs typeface="Times New Roman" panose="02020603050405020304" pitchFamily="18" charset="0"/>
                      </a:endParaRPr>
                    </a:p>
                  </a:txBody>
                  <a:tcPr marL="50195" marR="501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3 X 2 = 6</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a:effectLst/>
                          <a:latin typeface="Arial" panose="020B0604020202020204" pitchFamily="34" charset="0"/>
                          <a:ea typeface="MS Mincho"/>
                          <a:cs typeface="Times New Roman" panose="02020603050405020304" pitchFamily="18" charset="0"/>
                        </a:rPr>
                        <a:t>LOW</a:t>
                      </a:r>
                      <a:endParaRPr lang="en-GB" sz="90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dirty="0">
                          <a:effectLst/>
                          <a:latin typeface="Arial" panose="020B0604020202020204" pitchFamily="34" charset="0"/>
                          <a:ea typeface="MS Mincho"/>
                          <a:cs typeface="Times New Roman" panose="02020603050405020304" pitchFamily="18" charset="0"/>
                        </a:rPr>
                        <a:t> </a:t>
                      </a:r>
                      <a:endParaRPr lang="en-GB" sz="900" dirty="0">
                        <a:effectLst/>
                        <a:latin typeface="Cambria" panose="02040503050406030204" pitchFamily="18" charset="0"/>
                        <a:ea typeface="MS Mincho"/>
                        <a:cs typeface="Times New Roman" panose="02020603050405020304" pitchFamily="18" charset="0"/>
                      </a:endParaRPr>
                    </a:p>
                  </a:txBody>
                  <a:tcPr marL="4648" marR="4648"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a:blip r:embed="rId2"/>
          <a:stretch>
            <a:fillRect/>
          </a:stretch>
        </p:blipFill>
        <p:spPr>
          <a:xfrm>
            <a:off x="6949289" y="5422684"/>
            <a:ext cx="1737511" cy="1085182"/>
          </a:xfrm>
          <a:prstGeom prst="rect">
            <a:avLst/>
          </a:prstGeom>
        </p:spPr>
      </p:pic>
    </p:spTree>
    <p:extLst>
      <p:ext uri="{BB962C8B-B14F-4D97-AF65-F5344CB8AC3E}">
        <p14:creationId xmlns:p14="http://schemas.microsoft.com/office/powerpoint/2010/main" val="377366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a:t>Job </a:t>
            </a:r>
            <a:r>
              <a:rPr lang="en-GB" dirty="0" smtClean="0"/>
              <a:t>Checklist Sample</a:t>
            </a:r>
            <a:endParaRPr lang="en-GB" dirty="0"/>
          </a:p>
        </p:txBody>
      </p:sp>
      <p:pic>
        <p:nvPicPr>
          <p:cNvPr id="4" name="Content Placeholder 3"/>
          <p:cNvPicPr>
            <a:picLocks noGrp="1" noChangeAspect="1"/>
          </p:cNvPicPr>
          <p:nvPr>
            <p:ph idx="1"/>
          </p:nvPr>
        </p:nvPicPr>
        <p:blipFill>
          <a:blip r:embed="rId2"/>
          <a:stretch>
            <a:fillRect/>
          </a:stretch>
        </p:blipFill>
        <p:spPr>
          <a:xfrm>
            <a:off x="2627784" y="1018872"/>
            <a:ext cx="3960440" cy="5793966"/>
          </a:xfrm>
          <a:prstGeom prst="rect">
            <a:avLst/>
          </a:prstGeom>
        </p:spPr>
      </p:pic>
      <p:pic>
        <p:nvPicPr>
          <p:cNvPr id="3" name="Picture 2"/>
          <p:cNvPicPr>
            <a:picLocks noChangeAspect="1"/>
          </p:cNvPicPr>
          <p:nvPr/>
        </p:nvPicPr>
        <p:blipFill>
          <a:blip r:embed="rId3"/>
          <a:stretch>
            <a:fillRect/>
          </a:stretch>
        </p:blipFill>
        <p:spPr>
          <a:xfrm>
            <a:off x="6949289" y="5229200"/>
            <a:ext cx="1737511" cy="1085182"/>
          </a:xfrm>
          <a:prstGeom prst="rect">
            <a:avLst/>
          </a:prstGeom>
        </p:spPr>
      </p:pic>
    </p:spTree>
    <p:extLst>
      <p:ext uri="{BB962C8B-B14F-4D97-AF65-F5344CB8AC3E}">
        <p14:creationId xmlns:p14="http://schemas.microsoft.com/office/powerpoint/2010/main" val="421717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latin typeface="Arial" panose="020B0604020202020204" pitchFamily="34" charset="0"/>
                <a:cs typeface="Arial" panose="020B0604020202020204" pitchFamily="34" charset="0"/>
              </a:rPr>
              <a:t>What is 'Employment'?</a:t>
            </a:r>
          </a:p>
        </p:txBody>
      </p:sp>
      <p:sp>
        <p:nvSpPr>
          <p:cNvPr id="3" name="Content Placeholder 2"/>
          <p:cNvSpPr>
            <a:spLocks noGrp="1"/>
          </p:cNvSpPr>
          <p:nvPr>
            <p:ph idx="1"/>
          </p:nvPr>
        </p:nvSpPr>
        <p:spPr>
          <a:xfrm>
            <a:off x="457200" y="1600201"/>
            <a:ext cx="8229600" cy="2404864"/>
          </a:xfrm>
        </p:spPr>
        <p:txBody>
          <a:bodyPr vert="horz" lIns="91440" tIns="45720" rIns="91440" bIns="45720" rtlCol="0" anchor="t">
            <a:normAutofit/>
          </a:bodyPr>
          <a:lstStyle/>
          <a:p>
            <a:pPr marL="0" indent="0">
              <a:buNone/>
            </a:pPr>
            <a:r>
              <a:rPr lang="en-GB" altLang="en-US" sz="2400" dirty="0">
                <a:latin typeface="Arial"/>
                <a:cs typeface="Arial"/>
              </a:rPr>
              <a:t>A child is employed if (s)he assists in any trade or occupation carried on for profit </a:t>
            </a:r>
            <a:r>
              <a:rPr lang="en-GB" altLang="en-US" sz="2400" b="1" dirty="0">
                <a:latin typeface="Arial"/>
                <a:cs typeface="Arial"/>
              </a:rPr>
              <a:t>whether or not</a:t>
            </a:r>
            <a:r>
              <a:rPr lang="en-GB" altLang="en-US" sz="2400" dirty="0">
                <a:latin typeface="Arial"/>
                <a:cs typeface="Arial"/>
              </a:rPr>
              <a:t> the child receives pay or reward. </a:t>
            </a:r>
            <a:endParaRPr lang="en-GB" altLang="en-US" sz="2400" dirty="0" smtClean="0">
              <a:latin typeface="Arial"/>
              <a:cs typeface="Arial"/>
            </a:endParaRPr>
          </a:p>
          <a:p>
            <a:pPr marL="0" indent="0">
              <a:buNone/>
            </a:pPr>
            <a:endParaRPr lang="en-GB" sz="2400" dirty="0">
              <a:latin typeface="Arial"/>
              <a:cs typeface="Arial"/>
            </a:endParaRPr>
          </a:p>
          <a:p>
            <a:pPr marL="0" indent="0">
              <a:buNone/>
            </a:pPr>
            <a:r>
              <a:rPr lang="en-GB" altLang="en-US" sz="2400" dirty="0">
                <a:latin typeface="Arial"/>
                <a:cs typeface="Arial"/>
              </a:rPr>
              <a:t>It also applies whether or not the parent is the employer.</a:t>
            </a:r>
            <a:endParaRPr lang="en-GB" sz="2400" dirty="0">
              <a:latin typeface="Arial"/>
              <a:cs typeface="Arial"/>
            </a:endParaRPr>
          </a:p>
        </p:txBody>
      </p:sp>
      <p:pic>
        <p:nvPicPr>
          <p:cNvPr id="4" name="Picture 3"/>
          <p:cNvPicPr>
            <a:picLocks noChangeAspect="1"/>
          </p:cNvPicPr>
          <p:nvPr/>
        </p:nvPicPr>
        <p:blipFill>
          <a:blip r:embed="rId2"/>
          <a:stretch>
            <a:fillRect/>
          </a:stretch>
        </p:blipFill>
        <p:spPr>
          <a:xfrm>
            <a:off x="6949289" y="5301208"/>
            <a:ext cx="1737511" cy="1085182"/>
          </a:xfrm>
          <a:prstGeom prst="rect">
            <a:avLst/>
          </a:prstGeom>
        </p:spPr>
      </p:pic>
    </p:spTree>
    <p:extLst>
      <p:ext uri="{BB962C8B-B14F-4D97-AF65-F5344CB8AC3E}">
        <p14:creationId xmlns:p14="http://schemas.microsoft.com/office/powerpoint/2010/main" val="56658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sz="4000" b="1" dirty="0">
                <a:latin typeface="Arial" panose="020B0604020202020204" pitchFamily="34" charset="0"/>
                <a:cs typeface="Arial" panose="020B0604020202020204" pitchFamily="34" charset="0"/>
              </a:rPr>
              <a:t>Definitions of young people and children by age:</a:t>
            </a:r>
            <a:r>
              <a:rPr lang="en-GB" b="1" dirty="0"/>
              <a:t/>
            </a:r>
            <a:br>
              <a:rPr lang="en-GB" b="1" dirty="0"/>
            </a:br>
            <a:endParaRPr lang="en-GB" dirty="0"/>
          </a:p>
        </p:txBody>
      </p:sp>
      <p:sp>
        <p:nvSpPr>
          <p:cNvPr id="3" name="Content Placeholder 2"/>
          <p:cNvSpPr>
            <a:spLocks noGrp="1"/>
          </p:cNvSpPr>
          <p:nvPr>
            <p:ph idx="1"/>
          </p:nvPr>
        </p:nvSpPr>
        <p:spPr/>
        <p:txBody>
          <a:bodyPr vert="horz" lIns="91440" tIns="45720" rIns="91440" bIns="45720" rtlCol="0" anchor="t">
            <a:normAutofit/>
          </a:bodyPr>
          <a:lstStyle/>
          <a:p>
            <a:pPr fontAlgn="base"/>
            <a:endParaRPr lang="en-GB" b="1" dirty="0" smtClean="0"/>
          </a:p>
          <a:p>
            <a:pPr fontAlgn="base"/>
            <a:r>
              <a:rPr lang="en-GB" sz="2800" b="1" dirty="0" smtClean="0"/>
              <a:t>A </a:t>
            </a:r>
            <a:r>
              <a:rPr lang="en-GB" sz="2800" b="1" dirty="0"/>
              <a:t>young person </a:t>
            </a:r>
            <a:r>
              <a:rPr lang="en-GB" sz="2800" dirty="0"/>
              <a:t>is anyone under 18.</a:t>
            </a:r>
          </a:p>
          <a:p>
            <a:pPr fontAlgn="base"/>
            <a:r>
              <a:rPr lang="en-GB" sz="2800" b="1" dirty="0"/>
              <a:t>A child</a:t>
            </a:r>
            <a:r>
              <a:rPr lang="en-GB" sz="2800" dirty="0"/>
              <a:t> is anyone who has not yet reached the official minimum school leaving age (MSLA). Pupils will reach the MSLA in the school year in which they turn 16</a:t>
            </a:r>
            <a:r>
              <a:rPr lang="en-GB" sz="2800" dirty="0" smtClean="0"/>
              <a:t>.</a:t>
            </a:r>
            <a:endParaRPr lang="en-GB" dirty="0"/>
          </a:p>
          <a:p>
            <a:pPr marL="0" indent="0" algn="ctr">
              <a:buNone/>
            </a:pPr>
            <a:r>
              <a:rPr lang="en-GB" sz="2000" dirty="0">
                <a:hlinkClick r:id="rId2"/>
              </a:rPr>
              <a:t>https://www.hse.gov.uk/youngpeople/index.htm</a:t>
            </a:r>
            <a:endParaRPr lang="en-GB" sz="2000" dirty="0">
              <a:cs typeface="Calibri"/>
            </a:endParaRPr>
          </a:p>
          <a:p>
            <a:pPr marL="0" indent="0">
              <a:buNone/>
            </a:pPr>
            <a:endParaRPr lang="en-GB" dirty="0"/>
          </a:p>
        </p:txBody>
      </p:sp>
      <p:pic>
        <p:nvPicPr>
          <p:cNvPr id="4" name="Picture 3"/>
          <p:cNvPicPr>
            <a:picLocks noChangeAspect="1"/>
          </p:cNvPicPr>
          <p:nvPr/>
        </p:nvPicPr>
        <p:blipFill>
          <a:blip r:embed="rId3"/>
          <a:stretch>
            <a:fillRect/>
          </a:stretch>
        </p:blipFill>
        <p:spPr>
          <a:xfrm>
            <a:off x="6949289" y="5223543"/>
            <a:ext cx="1737511" cy="1085182"/>
          </a:xfrm>
          <a:prstGeom prst="rect">
            <a:avLst/>
          </a:prstGeom>
        </p:spPr>
      </p:pic>
    </p:spTree>
    <p:extLst>
      <p:ext uri="{BB962C8B-B14F-4D97-AF65-F5344CB8AC3E}">
        <p14:creationId xmlns:p14="http://schemas.microsoft.com/office/powerpoint/2010/main" val="300934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Law</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altLang="en-US" sz="4000" b="1" dirty="0">
                <a:solidFill>
                  <a:srgbClr val="FF0000"/>
                </a:solidFill>
                <a:latin typeface="Arial"/>
                <a:cs typeface="Arial"/>
              </a:rPr>
              <a:t>Says:</a:t>
            </a:r>
            <a:r>
              <a:rPr lang="en-US" altLang="en-US" sz="4000" dirty="0">
                <a:solidFill>
                  <a:srgbClr val="FF0000"/>
                </a:solidFill>
                <a:latin typeface="Arial"/>
                <a:cs typeface="Arial"/>
              </a:rPr>
              <a:t> </a:t>
            </a:r>
            <a:r>
              <a:rPr lang="en-US" altLang="en-US" dirty="0">
                <a:latin typeface="Arial"/>
                <a:cs typeface="Arial"/>
              </a:rPr>
              <a:t>No one under 13 years old may be employed</a:t>
            </a: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
            </a:r>
            <a:br>
              <a:rPr lang="en-US" altLang="en-US" sz="4000" dirty="0">
                <a:latin typeface="Arial" panose="020B0604020202020204" pitchFamily="34" charset="0"/>
                <a:cs typeface="Arial" panose="020B0604020202020204" pitchFamily="34" charset="0"/>
              </a:rPr>
            </a:br>
            <a:r>
              <a:rPr lang="en-US" altLang="en-US" sz="4000" b="1" dirty="0">
                <a:solidFill>
                  <a:srgbClr val="FF0000"/>
                </a:solidFill>
                <a:latin typeface="Arial"/>
                <a:cs typeface="Arial"/>
              </a:rPr>
              <a:t>Restricts:</a:t>
            </a:r>
            <a:r>
              <a:rPr lang="en-US" altLang="en-US" dirty="0">
                <a:solidFill>
                  <a:srgbClr val="FF0000"/>
                </a:solidFill>
                <a:latin typeface="Arial"/>
                <a:cs typeface="Arial"/>
              </a:rPr>
              <a:t> </a:t>
            </a:r>
            <a:r>
              <a:rPr lang="en-US" altLang="en-US" dirty="0">
                <a:latin typeface="Arial"/>
                <a:cs typeface="Arial"/>
              </a:rPr>
              <a:t>the type of job and hours</a:t>
            </a: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r>
              <a:rPr lang="en-US" altLang="en-US" sz="4000" b="1" dirty="0">
                <a:solidFill>
                  <a:srgbClr val="FF0000"/>
                </a:solidFill>
                <a:latin typeface="Arial"/>
                <a:cs typeface="Arial"/>
              </a:rPr>
              <a:t>Makes:</a:t>
            </a:r>
            <a:r>
              <a:rPr lang="en-US" altLang="en-US" dirty="0">
                <a:solidFill>
                  <a:srgbClr val="FF0000"/>
                </a:solidFill>
                <a:latin typeface="Arial"/>
                <a:cs typeface="Arial"/>
              </a:rPr>
              <a:t> </a:t>
            </a:r>
            <a:r>
              <a:rPr lang="en-US" altLang="en-US" dirty="0">
                <a:latin typeface="Arial"/>
                <a:cs typeface="Arial"/>
              </a:rPr>
              <a:t>the employer responsible</a:t>
            </a:r>
            <a:endParaRPr lang="en-GB" dirty="0">
              <a:latin typeface="Arial"/>
              <a:cs typeface="Arial"/>
            </a:endParaRPr>
          </a:p>
        </p:txBody>
      </p:sp>
      <p:pic>
        <p:nvPicPr>
          <p:cNvPr id="4" name="Picture 3"/>
          <p:cNvPicPr>
            <a:picLocks noChangeAspect="1"/>
          </p:cNvPicPr>
          <p:nvPr/>
        </p:nvPicPr>
        <p:blipFill>
          <a:blip r:embed="rId2"/>
          <a:stretch>
            <a:fillRect/>
          </a:stretch>
        </p:blipFill>
        <p:spPr>
          <a:xfrm>
            <a:off x="6949289" y="5223543"/>
            <a:ext cx="1737511" cy="1085182"/>
          </a:xfrm>
          <a:prstGeom prst="rect">
            <a:avLst/>
          </a:prstGeom>
        </p:spPr>
      </p:pic>
    </p:spTree>
    <p:extLst>
      <p:ext uri="{BB962C8B-B14F-4D97-AF65-F5344CB8AC3E}">
        <p14:creationId xmlns:p14="http://schemas.microsoft.com/office/powerpoint/2010/main" val="185119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6800" y="980728"/>
            <a:ext cx="7675450" cy="3999349"/>
          </a:xfrm>
        </p:spPr>
        <p:txBody>
          <a:bodyPr>
            <a:normAutofit/>
          </a:bodyPr>
          <a:lstStyle/>
          <a:p>
            <a:r>
              <a:rPr lang="en-US" sz="2400" dirty="0">
                <a:latin typeface="Arial"/>
                <a:cs typeface="Arial"/>
              </a:rPr>
              <a:t>Young people are entitled to:</a:t>
            </a:r>
            <a:br>
              <a:rPr lang="en-US" sz="2400" dirty="0">
                <a:latin typeface="Arial"/>
                <a:cs typeface="Arial"/>
              </a:rPr>
            </a:br>
            <a:endParaRPr lang="en-US" sz="2400" dirty="0">
              <a:ea typeface="+mj-lt"/>
              <a:cs typeface="+mj-lt"/>
            </a:endParaRPr>
          </a:p>
          <a:p>
            <a:r>
              <a:rPr lang="en-US" altLang="en-US" sz="2400" dirty="0">
                <a:latin typeface="Arial"/>
                <a:cs typeface="Arial"/>
              </a:rPr>
              <a:t>a 1 hour break after 4 hours;</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a:latin typeface="Arial"/>
                <a:cs typeface="Arial"/>
              </a:rPr>
              <a:t>a safe working environment;</a:t>
            </a:r>
            <a:br>
              <a:rPr lang="en-US" altLang="en-US" sz="2400" dirty="0">
                <a:latin typeface="Arial"/>
                <a:cs typeface="Arial"/>
              </a:rPr>
            </a:br>
            <a:r>
              <a:rPr lang="en-US" altLang="en-US" sz="2400" dirty="0">
                <a:latin typeface="Arial"/>
                <a:cs typeface="Arial"/>
              </a:rPr>
              <a:t>2 weeks holiday (unpaid).</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endParaRPr lang="en-GB" altLang="en-US" sz="2400" dirty="0">
              <a:latin typeface="Arial" panose="020B0604020202020204" pitchFamily="34" charset="0"/>
              <a:cs typeface="Arial" panose="020B0604020202020204" pitchFamily="34" charset="0"/>
            </a:endParaRPr>
          </a:p>
        </p:txBody>
      </p:sp>
      <p:sp>
        <p:nvSpPr>
          <p:cNvPr id="12291" name="TextBox 2"/>
          <p:cNvSpPr txBox="1">
            <a:spLocks noChangeArrowheads="1"/>
          </p:cNvSpPr>
          <p:nvPr/>
        </p:nvSpPr>
        <p:spPr bwMode="auto">
          <a:xfrm>
            <a:off x="675213" y="476250"/>
            <a:ext cx="75781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sz="4000" b="1" dirty="0">
                <a:latin typeface="Arial"/>
                <a:ea typeface="ＭＳ Ｐゴシック"/>
                <a:cs typeface="Arial"/>
              </a:rPr>
              <a:t>Young people's rights</a:t>
            </a:r>
            <a:r>
              <a:rPr lang="en-US" altLang="en-US" sz="4800" dirty="0"/>
              <a:t/>
            </a:r>
            <a:br>
              <a:rPr lang="en-US" altLang="en-US" sz="4800" dirty="0"/>
            </a:br>
            <a:endParaRPr lang="en-US" altLang="en-US" sz="4800" dirty="0">
              <a:latin typeface="Arial"/>
              <a:ea typeface="ＭＳ Ｐゴシック"/>
              <a:cs typeface="Arial"/>
            </a:endParaRPr>
          </a:p>
        </p:txBody>
      </p:sp>
      <p:sp>
        <p:nvSpPr>
          <p:cNvPr id="12292" name="TextBox 3"/>
          <p:cNvSpPr txBox="1">
            <a:spLocks noChangeArrowheads="1"/>
          </p:cNvSpPr>
          <p:nvPr/>
        </p:nvSpPr>
        <p:spPr bwMode="auto">
          <a:xfrm>
            <a:off x="611418" y="4149080"/>
            <a:ext cx="7705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b="1" dirty="0">
                <a:latin typeface="Arial"/>
                <a:ea typeface="ＭＳ Ｐゴシック"/>
                <a:cs typeface="Arial"/>
              </a:rPr>
              <a:t>However, they have </a:t>
            </a:r>
            <a:r>
              <a:rPr lang="en-US" altLang="en-US" b="1" u="sng" dirty="0">
                <a:latin typeface="Arial"/>
                <a:ea typeface="ＭＳ Ｐゴシック"/>
                <a:cs typeface="Arial"/>
              </a:rPr>
              <a:t>no right</a:t>
            </a:r>
            <a:r>
              <a:rPr lang="en-US" altLang="en-US" b="1" dirty="0">
                <a:latin typeface="Arial"/>
                <a:ea typeface="ＭＳ Ｐゴシック"/>
                <a:cs typeface="Arial"/>
              </a:rPr>
              <a:t> to a minimum wage, sick pay or pension.</a:t>
            </a:r>
            <a:endParaRPr lang="en-US" dirty="0">
              <a:latin typeface="Arial"/>
              <a:ea typeface="ＭＳ Ｐゴシック"/>
              <a:cs typeface="Arial"/>
            </a:endParaRPr>
          </a:p>
        </p:txBody>
      </p:sp>
      <p:pic>
        <p:nvPicPr>
          <p:cNvPr id="2" name="Picture 1"/>
          <p:cNvPicPr>
            <a:picLocks noChangeAspect="1"/>
          </p:cNvPicPr>
          <p:nvPr/>
        </p:nvPicPr>
        <p:blipFill>
          <a:blip r:embed="rId3"/>
          <a:stretch>
            <a:fillRect/>
          </a:stretch>
        </p:blipFill>
        <p:spPr>
          <a:xfrm>
            <a:off x="6876256" y="5157192"/>
            <a:ext cx="1737511" cy="1085182"/>
          </a:xfrm>
          <a:prstGeom prst="rect">
            <a:avLst/>
          </a:prstGeom>
        </p:spPr>
      </p:pic>
    </p:spTree>
    <p:extLst>
      <p:ext uri="{BB962C8B-B14F-4D97-AF65-F5344CB8AC3E}">
        <p14:creationId xmlns:p14="http://schemas.microsoft.com/office/powerpoint/2010/main" val="357491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latin typeface="Arial" panose="020B0604020202020204" pitchFamily="34" charset="0"/>
                <a:cs typeface="Arial" panose="020B0604020202020204" pitchFamily="34" charset="0"/>
              </a:rPr>
              <a:t>Working </a:t>
            </a:r>
            <a:r>
              <a:rPr lang="en-GB" sz="4000" b="1" dirty="0" smtClean="0">
                <a:latin typeface="Arial" panose="020B0604020202020204" pitchFamily="34" charset="0"/>
                <a:cs typeface="Arial" panose="020B0604020202020204" pitchFamily="34" charset="0"/>
              </a:rPr>
              <a:t>hours restrictions</a:t>
            </a:r>
            <a:endParaRPr lang="en-GB"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17638"/>
            <a:ext cx="8229600" cy="4708525"/>
          </a:xfrm>
        </p:spPr>
        <p:txBody>
          <a:bodyPr vert="horz" lIns="91440" tIns="45720" rIns="91440" bIns="45720" rtlCol="0" anchor="t">
            <a:normAutofit/>
          </a:bodyPr>
          <a:lstStyle/>
          <a:p>
            <a:pPr marL="0" indent="0">
              <a:buNone/>
            </a:pPr>
            <a:r>
              <a:rPr lang="en-US" altLang="en-US" sz="2400" b="1" dirty="0">
                <a:latin typeface="Arial"/>
                <a:cs typeface="Arial"/>
              </a:rPr>
              <a:t>Young people are </a:t>
            </a:r>
            <a:r>
              <a:rPr lang="en-US" altLang="en-US" sz="2400" b="1" u="sng" dirty="0">
                <a:latin typeface="Arial"/>
                <a:cs typeface="Arial"/>
              </a:rPr>
              <a:t>restricted</a:t>
            </a:r>
            <a:r>
              <a:rPr lang="en-US" altLang="en-US" sz="2400" b="1" dirty="0">
                <a:latin typeface="Arial"/>
                <a:cs typeface="Arial"/>
              </a:rPr>
              <a:t> to working:</a:t>
            </a:r>
            <a:endParaRPr lang="en-US" sz="2400" b="1" dirty="0">
              <a:latin typeface="Arial"/>
              <a:cs typeface="Arial"/>
            </a:endParaRPr>
          </a:p>
          <a:p>
            <a:pPr marL="0" indent="0">
              <a:buNone/>
            </a:pPr>
            <a:r>
              <a:rPr lang="en-US" altLang="en-US" sz="2400" dirty="0">
                <a:latin typeface="Arial"/>
                <a:cs typeface="Arial"/>
              </a:rPr>
              <a:t>2 hours on a school day;</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a:latin typeface="Arial"/>
                <a:cs typeface="Arial"/>
              </a:rPr>
              <a:t>5 hours on a Saturday;</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a:latin typeface="Arial"/>
                <a:cs typeface="Arial"/>
              </a:rPr>
              <a:t>2 hours on a Sunday;</a:t>
            </a:r>
            <a:endParaRPr lang="en-US" sz="2400" dirty="0">
              <a:latin typeface="Arial"/>
              <a:cs typeface="Arial"/>
            </a:endParaRPr>
          </a:p>
          <a:p>
            <a:pPr marL="0" indent="0">
              <a:buNone/>
            </a:pPr>
            <a:r>
              <a:rPr lang="en-US" altLang="en-US" sz="2400" b="1" dirty="0">
                <a:latin typeface="Arial"/>
                <a:cs typeface="Arial"/>
              </a:rPr>
              <a:t>and</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a:latin typeface="Arial"/>
                <a:cs typeface="Arial"/>
              </a:rPr>
              <a:t>12 hours a week in school term-time and</a:t>
            </a: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a:latin typeface="Arial"/>
                <a:cs typeface="Arial"/>
              </a:rPr>
              <a:t>25 hours a week in school holidays.</a:t>
            </a:r>
            <a:endParaRPr lang="en-US" sz="2400" dirty="0">
              <a:latin typeface="Arial"/>
              <a:cs typeface="Arial"/>
            </a:endParaRPr>
          </a:p>
          <a:p>
            <a:pPr marL="0" indent="0">
              <a:buNone/>
            </a:pPr>
            <a:endParaRPr lang="en-US" sz="1400" dirty="0" smtClean="0">
              <a:latin typeface="Arial"/>
              <a:cs typeface="Arial"/>
            </a:endParaRPr>
          </a:p>
          <a:p>
            <a:pPr marL="0" indent="0">
              <a:buNone/>
            </a:pPr>
            <a:r>
              <a:rPr lang="en-US" sz="2400" dirty="0" smtClean="0">
                <a:latin typeface="Arial"/>
                <a:cs typeface="Arial"/>
              </a:rPr>
              <a:t>If under 16, young </a:t>
            </a:r>
            <a:r>
              <a:rPr lang="en-US" sz="2400" dirty="0">
                <a:latin typeface="Arial"/>
                <a:cs typeface="Arial"/>
              </a:rPr>
              <a:t>people cannot be employed before </a:t>
            </a:r>
            <a:r>
              <a:rPr lang="en-US" sz="2400" dirty="0">
                <a:latin typeface="Arial"/>
                <a:cs typeface="Arial"/>
              </a:rPr>
              <a:t>7am or after 7pm </a:t>
            </a:r>
            <a:r>
              <a:rPr lang="en-US" sz="2400" dirty="0">
                <a:latin typeface="Arial"/>
                <a:cs typeface="Arial"/>
              </a:rPr>
              <a:t>without a special license (e.g. farming</a:t>
            </a:r>
            <a:r>
              <a:rPr lang="en-US" sz="2400" dirty="0" smtClean="0">
                <a:latin typeface="Arial"/>
                <a:cs typeface="Arial"/>
              </a:rPr>
              <a:t>).</a:t>
            </a:r>
            <a:endParaRPr lang="en-GB" sz="2400" dirty="0">
              <a:latin typeface="Arial"/>
              <a:cs typeface="Arial"/>
            </a:endParaRPr>
          </a:p>
        </p:txBody>
      </p:sp>
      <p:pic>
        <p:nvPicPr>
          <p:cNvPr id="4" name="Picture 3"/>
          <p:cNvPicPr>
            <a:picLocks noChangeAspect="1"/>
          </p:cNvPicPr>
          <p:nvPr/>
        </p:nvPicPr>
        <p:blipFill>
          <a:blip r:embed="rId2"/>
          <a:stretch>
            <a:fillRect/>
          </a:stretch>
        </p:blipFill>
        <p:spPr>
          <a:xfrm>
            <a:off x="6949289" y="5373216"/>
            <a:ext cx="1737511" cy="1085182"/>
          </a:xfrm>
          <a:prstGeom prst="rect">
            <a:avLst/>
          </a:prstGeom>
        </p:spPr>
      </p:pic>
    </p:spTree>
    <p:extLst>
      <p:ext uri="{BB962C8B-B14F-4D97-AF65-F5344CB8AC3E}">
        <p14:creationId xmlns:p14="http://schemas.microsoft.com/office/powerpoint/2010/main" val="324032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p:cNvSpPr txBox="1">
            <a:spLocks noChangeArrowheads="1"/>
          </p:cNvSpPr>
          <p:nvPr/>
        </p:nvSpPr>
        <p:spPr bwMode="auto">
          <a:xfrm>
            <a:off x="179388" y="115888"/>
            <a:ext cx="871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sz="4800" b="1" dirty="0">
                <a:latin typeface="Arial"/>
                <a:ea typeface="ＭＳ Ｐゴシック"/>
                <a:cs typeface="Arial"/>
              </a:rPr>
              <a:t>Young people need:</a:t>
            </a:r>
            <a:endParaRPr lang="en-GB" altLang="en-US" sz="4800" b="1" dirty="0">
              <a:latin typeface="Arial"/>
              <a:ea typeface="ＭＳ Ｐゴシック"/>
              <a:cs typeface="Arial"/>
            </a:endParaRPr>
          </a:p>
        </p:txBody>
      </p:sp>
      <p:pic>
        <p:nvPicPr>
          <p:cNvPr id="10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463" y="3270250"/>
            <a:ext cx="421163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9058" y="948482"/>
            <a:ext cx="8568952" cy="1569660"/>
          </a:xfrm>
          <a:prstGeom prst="rect">
            <a:avLst/>
          </a:prstGeom>
          <a:noFill/>
          <a:ln>
            <a:noFill/>
          </a:ln>
        </p:spPr>
        <p:txBody>
          <a:bodyPr>
            <a:spAutoFit/>
          </a:bodyPr>
          <a:lstStyle/>
          <a:p>
            <a:pPr algn="ctr">
              <a:defRPr/>
            </a:pPr>
            <a:r>
              <a:rPr lang="en-US" sz="9600" b="1" dirty="0">
                <a:ln w="1905"/>
                <a:solidFill>
                  <a:srgbClr val="FF0000"/>
                </a:solidFill>
                <a:effectLst>
                  <a:innerShdw blurRad="69850" dist="43180" dir="5400000">
                    <a:srgbClr val="000000">
                      <a:alpha val="65000"/>
                    </a:srgbClr>
                  </a:innerShdw>
                </a:effectLst>
                <a:cs typeface="Arial" pitchFamily="34" charset="0"/>
              </a:rPr>
              <a:t>A work permit</a:t>
            </a:r>
          </a:p>
        </p:txBody>
      </p:sp>
      <p:sp>
        <p:nvSpPr>
          <p:cNvPr id="9" name="Content Placeholder 2"/>
          <p:cNvSpPr txBox="1">
            <a:spLocks/>
          </p:cNvSpPr>
          <p:nvPr/>
        </p:nvSpPr>
        <p:spPr>
          <a:xfrm>
            <a:off x="539750" y="2427288"/>
            <a:ext cx="8229600" cy="576262"/>
          </a:xfrm>
          <a:prstGeom prst="rect">
            <a:avLst/>
          </a:prstGeom>
        </p:spPr>
        <p:txBody>
          <a:bodyPr lIns="91440" tIns="45720" rIns="91440" bIns="45720" anchor="t">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tx1"/>
                </a:solidFill>
                <a:latin typeface="+mn-lt"/>
                <a:ea typeface="+mn-ea"/>
              </a:defRPr>
            </a:lvl5pPr>
            <a:lvl6pPr marL="2514600" indent="-228600" algn="l" rtl="0" fontAlgn="base">
              <a:spcBef>
                <a:spcPct val="20000"/>
              </a:spcBef>
              <a:spcAft>
                <a:spcPct val="0"/>
              </a:spcAft>
              <a:buChar char="»"/>
              <a:defRPr sz="1000">
                <a:solidFill>
                  <a:schemeClr val="tx1"/>
                </a:solidFill>
                <a:latin typeface="+mn-lt"/>
                <a:ea typeface="+mn-ea"/>
              </a:defRPr>
            </a:lvl6pPr>
            <a:lvl7pPr marL="2971800" indent="-228600" algn="l" rtl="0" fontAlgn="base">
              <a:spcBef>
                <a:spcPct val="20000"/>
              </a:spcBef>
              <a:spcAft>
                <a:spcPct val="0"/>
              </a:spcAft>
              <a:buChar char="»"/>
              <a:defRPr sz="1000">
                <a:solidFill>
                  <a:schemeClr val="tx1"/>
                </a:solidFill>
                <a:latin typeface="+mn-lt"/>
                <a:ea typeface="+mn-ea"/>
              </a:defRPr>
            </a:lvl7pPr>
            <a:lvl8pPr marL="3429000" indent="-228600" algn="l" rtl="0" fontAlgn="base">
              <a:spcBef>
                <a:spcPct val="20000"/>
              </a:spcBef>
              <a:spcAft>
                <a:spcPct val="0"/>
              </a:spcAft>
              <a:buChar char="»"/>
              <a:defRPr sz="1000">
                <a:solidFill>
                  <a:schemeClr val="tx1"/>
                </a:solidFill>
                <a:latin typeface="+mn-lt"/>
                <a:ea typeface="+mn-ea"/>
              </a:defRPr>
            </a:lvl8pPr>
            <a:lvl9pPr marL="3886200" indent="-228600" algn="l" rtl="0" fontAlgn="base">
              <a:spcBef>
                <a:spcPct val="20000"/>
              </a:spcBef>
              <a:spcAft>
                <a:spcPct val="0"/>
              </a:spcAft>
              <a:buChar char="»"/>
              <a:defRPr sz="1000">
                <a:solidFill>
                  <a:schemeClr val="tx1"/>
                </a:solidFill>
                <a:latin typeface="+mn-lt"/>
                <a:ea typeface="+mn-ea"/>
              </a:defRPr>
            </a:lvl9pPr>
          </a:lstStyle>
          <a:p>
            <a:pPr algn="ctr">
              <a:buNone/>
              <a:defRPr/>
            </a:pPr>
            <a:r>
              <a:rPr lang="en-GB" b="1" kern="0" dirty="0">
                <a:cs typeface="Arial"/>
              </a:rPr>
              <a:t>Until the end of Year 11 in school (yes, even volunteers)</a:t>
            </a:r>
          </a:p>
        </p:txBody>
      </p:sp>
      <p:pic>
        <p:nvPicPr>
          <p:cNvPr id="2" name="Picture 1"/>
          <p:cNvPicPr>
            <a:picLocks noChangeAspect="1"/>
          </p:cNvPicPr>
          <p:nvPr/>
        </p:nvPicPr>
        <p:blipFill>
          <a:blip r:embed="rId4"/>
          <a:stretch>
            <a:fillRect/>
          </a:stretch>
        </p:blipFill>
        <p:spPr>
          <a:xfrm>
            <a:off x="6948264" y="5229200"/>
            <a:ext cx="1737511" cy="1085182"/>
          </a:xfrm>
          <a:prstGeom prst="rect">
            <a:avLst/>
          </a:prstGeom>
        </p:spPr>
      </p:pic>
    </p:spTree>
    <p:extLst>
      <p:ext uri="{BB962C8B-B14F-4D97-AF65-F5344CB8AC3E}">
        <p14:creationId xmlns:p14="http://schemas.microsoft.com/office/powerpoint/2010/main" val="3766979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Work </a:t>
            </a:r>
            <a:r>
              <a:rPr lang="en-GB" b="1" dirty="0" smtClean="0">
                <a:latin typeface="Arial" panose="020B0604020202020204" pitchFamily="34" charset="0"/>
                <a:cs typeface="Arial" panose="020B0604020202020204" pitchFamily="34" charset="0"/>
              </a:rPr>
              <a:t>permits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700808"/>
            <a:ext cx="8229600" cy="3024336"/>
          </a:xfrm>
        </p:spPr>
        <p:txBody>
          <a:bodyPr vert="horz" lIns="91440" tIns="45720" rIns="91440" bIns="45720" rtlCol="0" anchor="t">
            <a:normAutofit/>
          </a:bodyPr>
          <a:lstStyle/>
          <a:p>
            <a:r>
              <a:rPr lang="en-GB" dirty="0"/>
              <a:t>The council is responsible for work permits</a:t>
            </a:r>
          </a:p>
          <a:p>
            <a:r>
              <a:rPr lang="en-GB" dirty="0"/>
              <a:t>They differ slightly from council to council</a:t>
            </a:r>
          </a:p>
          <a:p>
            <a:r>
              <a:rPr lang="en-GB" dirty="0"/>
              <a:t>Parental signature is required</a:t>
            </a:r>
            <a:endParaRPr lang="en-GB" dirty="0">
              <a:cs typeface="Calibri"/>
            </a:endParaRPr>
          </a:p>
          <a:p>
            <a:r>
              <a:rPr lang="en-GB" dirty="0"/>
              <a:t>The young person's school </a:t>
            </a:r>
            <a:r>
              <a:rPr lang="en-GB" dirty="0" smtClean="0"/>
              <a:t>is informed</a:t>
            </a:r>
            <a:endParaRPr lang="en-GB" dirty="0">
              <a:cs typeface="Calibri"/>
            </a:endParaRPr>
          </a:p>
          <a:p>
            <a:pPr marL="0" indent="0">
              <a:buNone/>
            </a:pPr>
            <a:endParaRPr lang="en-GB" dirty="0"/>
          </a:p>
        </p:txBody>
      </p:sp>
      <p:pic>
        <p:nvPicPr>
          <p:cNvPr id="4" name="Picture 3"/>
          <p:cNvPicPr>
            <a:picLocks noChangeAspect="1"/>
          </p:cNvPicPr>
          <p:nvPr/>
        </p:nvPicPr>
        <p:blipFill>
          <a:blip r:embed="rId2"/>
          <a:stretch>
            <a:fillRect/>
          </a:stretch>
        </p:blipFill>
        <p:spPr>
          <a:xfrm>
            <a:off x="6949289" y="5301208"/>
            <a:ext cx="1737511" cy="1085182"/>
          </a:xfrm>
          <a:prstGeom prst="rect">
            <a:avLst/>
          </a:prstGeom>
        </p:spPr>
      </p:pic>
    </p:spTree>
    <p:extLst>
      <p:ext uri="{BB962C8B-B14F-4D97-AF65-F5344CB8AC3E}">
        <p14:creationId xmlns:p14="http://schemas.microsoft.com/office/powerpoint/2010/main" val="2071697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1463</TotalTime>
  <Words>1081</Words>
  <Application>Microsoft Office PowerPoint</Application>
  <PresentationFormat>On-screen Show (4:3)</PresentationFormat>
  <Paragraphs>197</Paragraphs>
  <Slides>28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Apple Casual</vt:lpstr>
      <vt:lpstr>Arial</vt:lpstr>
      <vt:lpstr>Calibri</vt:lpstr>
      <vt:lpstr>Cambria</vt:lpstr>
      <vt:lpstr>MS Mincho</vt:lpstr>
      <vt:lpstr>Symbol</vt:lpstr>
      <vt:lpstr>Times New Roman</vt:lpstr>
      <vt:lpstr>Office Theme</vt:lpstr>
      <vt:lpstr>Employing young people in a community business What you need to know </vt:lpstr>
      <vt:lpstr>Your responsibility as an employer</vt:lpstr>
      <vt:lpstr>What is 'Employment'?</vt:lpstr>
      <vt:lpstr> Definitions of young people and children by age: </vt:lpstr>
      <vt:lpstr>The Law</vt:lpstr>
      <vt:lpstr>Young people are entitled to:  a 1 hour break after 4 hours; a safe working environment; 2 weeks holiday (unpaid). </vt:lpstr>
      <vt:lpstr>Working hours restrictions</vt:lpstr>
      <vt:lpstr>PowerPoint Presentation</vt:lpstr>
      <vt:lpstr>Work permits</vt:lpstr>
      <vt:lpstr>Work permit application form example</vt:lpstr>
      <vt:lpstr>Why do young people volunteer?</vt:lpstr>
      <vt:lpstr>PowerPoint Presentation</vt:lpstr>
      <vt:lpstr>What else might encourage a young person to get involved?</vt:lpstr>
      <vt:lpstr>PowerPoint Presentation</vt:lpstr>
      <vt:lpstr>      </vt:lpstr>
      <vt:lpstr>Work experience develops personal skills, confidence and more opportunities</vt:lpstr>
      <vt:lpstr>Barriers to volunteering for young people</vt:lpstr>
      <vt:lpstr>Role descriptions – what to include</vt:lpstr>
      <vt:lpstr>Sample role description</vt:lpstr>
      <vt:lpstr>Use the right words </vt:lpstr>
      <vt:lpstr>PowerPoint Presentation</vt:lpstr>
      <vt:lpstr>PowerPoint Presentation</vt:lpstr>
      <vt:lpstr>(DBS) Disclosure and Barring Checks</vt:lpstr>
      <vt:lpstr>  Risk Assessment and    Young People</vt:lpstr>
      <vt:lpstr>Risk Assessment Process</vt:lpstr>
      <vt:lpstr>Risk Assessment Sample</vt:lpstr>
      <vt:lpstr>Risk Assessment Sample</vt:lpstr>
      <vt:lpstr>Job Checklist Sample</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Us</dc:title>
  <dc:creator>Sarah Taylor</dc:creator>
  <cp:lastModifiedBy>Diane Cameron</cp:lastModifiedBy>
  <cp:revision>455</cp:revision>
  <dcterms:created xsi:type="dcterms:W3CDTF">2019-03-04T10:52:06Z</dcterms:created>
  <dcterms:modified xsi:type="dcterms:W3CDTF">2022-08-18T13:13:01Z</dcterms:modified>
</cp:coreProperties>
</file>